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0"/>
  </p:notesMasterIdLst>
  <p:sldIdLst>
    <p:sldId id="962" r:id="rId2"/>
    <p:sldId id="905" r:id="rId3"/>
    <p:sldId id="995" r:id="rId4"/>
    <p:sldId id="968" r:id="rId5"/>
    <p:sldId id="972" r:id="rId6"/>
    <p:sldId id="994" r:id="rId7"/>
    <p:sldId id="973" r:id="rId8"/>
    <p:sldId id="982" r:id="rId9"/>
    <p:sldId id="969" r:id="rId10"/>
    <p:sldId id="974" r:id="rId11"/>
    <p:sldId id="980" r:id="rId12"/>
    <p:sldId id="975" r:id="rId13"/>
    <p:sldId id="976" r:id="rId14"/>
    <p:sldId id="981" r:id="rId15"/>
    <p:sldId id="977" r:id="rId16"/>
    <p:sldId id="978" r:id="rId17"/>
    <p:sldId id="979" r:id="rId18"/>
    <p:sldId id="983" r:id="rId19"/>
    <p:sldId id="984" r:id="rId20"/>
    <p:sldId id="985" r:id="rId21"/>
    <p:sldId id="987" r:id="rId22"/>
    <p:sldId id="986" r:id="rId23"/>
    <p:sldId id="989" r:id="rId24"/>
    <p:sldId id="988" r:id="rId25"/>
    <p:sldId id="990" r:id="rId26"/>
    <p:sldId id="991" r:id="rId27"/>
    <p:sldId id="992" r:id="rId28"/>
    <p:sldId id="993" r:id="rId29"/>
  </p:sldIdLst>
  <p:sldSz cx="9144000" cy="6858000" type="screen4x3"/>
  <p:notesSz cx="6858000" cy="9144000"/>
  <p:embeddedFontLst>
    <p:embeddedFont>
      <p:font typeface="Calibri" panose="020F0502020204030204" pitchFamily="34" charset="0"/>
      <p:regular r:id="rId31"/>
      <p:bold r:id="rId32"/>
      <p:italic r:id="rId33"/>
      <p:boldItalic r:id="rId34"/>
    </p:embeddedFont>
    <p:embeddedFont>
      <p:font typeface="Calibri Light" panose="020F0302020204030204" pitchFamily="34" charset="0"/>
      <p:regular r:id="rId35"/>
      <p:italic r:id="rId36"/>
    </p:embeddedFont>
    <p:embeddedFont>
      <p:font typeface="Century Gothic" panose="020B0502020202020204" pitchFamily="34" charset="0"/>
      <p:regular r:id="rId37"/>
      <p:bold r:id="rId38"/>
      <p:italic r:id="rId39"/>
      <p:boldItalic r:id="rId40"/>
    </p:embeddedFont>
    <p:embeddedFont>
      <p:font typeface="Consolas" panose="020B0609020204030204" pitchFamily="49" charset="0"/>
      <p:regular r:id="rId41"/>
      <p:bold r:id="rId42"/>
      <p:italic r:id="rId43"/>
      <p:boldItalic r:id="rId44"/>
    </p:embeddedFont>
    <p:embeddedFont>
      <p:font typeface="Roboto" panose="02010600030101010101" charset="0"/>
      <p:regular r:id="rId45"/>
      <p:bold r:id="rId46"/>
      <p:italic r:id="rId47"/>
      <p:boldItalic r:id="rId48"/>
    </p:embeddedFont>
    <p:embeddedFont>
      <p:font typeface="等线" panose="02010600030101010101" pitchFamily="2" charset="-122"/>
      <p:regular r:id="rId49"/>
      <p:bold r:id="rId50"/>
    </p:embeddedFont>
    <p:embeddedFont>
      <p:font typeface="方正兰亭粗黑简体" panose="02000000000000000000" pitchFamily="2" charset="-122"/>
      <p:regular r:id="rId51"/>
    </p:embeddedFont>
    <p:embeddedFont>
      <p:font typeface="方正兰亭大黑_GBK" panose="02000000000000000000" pitchFamily="2" charset="-122"/>
      <p:regular r:id="rId52"/>
    </p:embeddedFont>
    <p:embeddedFont>
      <p:font typeface="方正兰亭黑_GBK" panose="02000000000000000000" pitchFamily="2" charset="-122"/>
      <p:regular r:id="rId53"/>
    </p:embeddedFont>
    <p:embeddedFont>
      <p:font typeface="楷体_GB2312" panose="02010609030101010101" pitchFamily="49" charset="-122"/>
      <p:regular r:id="rId54"/>
    </p:embeddedFont>
    <p:embeddedFont>
      <p:font typeface="微软雅黑" panose="020B0503020204020204" pitchFamily="34" charset="-122"/>
      <p:regular r:id="rId55"/>
      <p:bold r:id="rId56"/>
    </p:embeddedFont>
  </p:embeddedFontLst>
  <p:custDataLst>
    <p:tags r:id="rId5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21">
          <p15:clr>
            <a:srgbClr val="A4A3A4"/>
          </p15:clr>
        </p15:guide>
        <p15:guide id="2" pos="2910">
          <p15:clr>
            <a:srgbClr val="A4A3A4"/>
          </p15:clr>
        </p15:guide>
        <p15:guide id="3" pos="306">
          <p15:clr>
            <a:srgbClr val="A4A3A4"/>
          </p15:clr>
        </p15:guide>
        <p15:guide id="4" orient="horz" pos="781">
          <p15:clr>
            <a:srgbClr val="A4A3A4"/>
          </p15:clr>
        </p15:guide>
        <p15:guide id="5" pos="546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浩" initials="浩" lastIdx="9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03864"/>
    <a:srgbClr val="B4C7E7"/>
    <a:srgbClr val="008000"/>
    <a:srgbClr val="E5E5E5"/>
    <a:srgbClr val="FF8C8C"/>
    <a:srgbClr val="0F0F0F"/>
    <a:srgbClr val="0000FF"/>
    <a:srgbClr val="002060"/>
    <a:srgbClr val="E6F3FF"/>
    <a:srgbClr val="1E2C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03" autoAdjust="0"/>
    <p:restoredTop sz="89561" autoAdjust="0"/>
  </p:normalViewPr>
  <p:slideViewPr>
    <p:cSldViewPr snapToGrid="0" showGuides="1">
      <p:cViewPr>
        <p:scale>
          <a:sx n="75" d="100"/>
          <a:sy n="75" d="100"/>
        </p:scale>
        <p:origin x="648" y="570"/>
      </p:cViewPr>
      <p:guideLst>
        <p:guide orient="horz" pos="1321"/>
        <p:guide pos="2910"/>
        <p:guide pos="306"/>
        <p:guide orient="horz" pos="781"/>
        <p:guide pos="5465"/>
      </p:guideLst>
    </p:cSldViewPr>
  </p:slideViewPr>
  <p:outlineViewPr>
    <p:cViewPr>
      <p:scale>
        <a:sx n="33" d="100"/>
        <a:sy n="33" d="100"/>
      </p:scale>
      <p:origin x="0" y="-3416"/>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tags" Target="tags/tag1.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28D0FF-16DD-4B0E-AF78-A280725360BB}" type="datetimeFigureOut">
              <a:rPr lang="zh-CN" altLang="en-US" smtClean="0"/>
              <a:t>2022/12/8</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E27B9-3D26-4CF3-8993-4E365DB53D5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a:t>
            </a:fld>
            <a:endParaRPr lang="zh-CN" altLang="en-US"/>
          </a:p>
        </p:txBody>
      </p:sp>
    </p:spTree>
    <p:extLst>
      <p:ext uri="{BB962C8B-B14F-4D97-AF65-F5344CB8AC3E}">
        <p14:creationId xmlns:p14="http://schemas.microsoft.com/office/powerpoint/2010/main" val="1398454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12</a:t>
            </a:fld>
            <a:endParaRPr lang="zh-CN" altLang="en-US"/>
          </a:p>
        </p:txBody>
      </p:sp>
    </p:spTree>
    <p:extLst>
      <p:ext uri="{BB962C8B-B14F-4D97-AF65-F5344CB8AC3E}">
        <p14:creationId xmlns:p14="http://schemas.microsoft.com/office/powerpoint/2010/main" val="42143804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13</a:t>
            </a:fld>
            <a:endParaRPr lang="zh-CN" altLang="en-US"/>
          </a:p>
        </p:txBody>
      </p:sp>
    </p:spTree>
    <p:extLst>
      <p:ext uri="{BB962C8B-B14F-4D97-AF65-F5344CB8AC3E}">
        <p14:creationId xmlns:p14="http://schemas.microsoft.com/office/powerpoint/2010/main" val="31564065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14</a:t>
            </a:fld>
            <a:endParaRPr lang="zh-CN" altLang="en-US"/>
          </a:p>
        </p:txBody>
      </p:sp>
    </p:spTree>
    <p:extLst>
      <p:ext uri="{BB962C8B-B14F-4D97-AF65-F5344CB8AC3E}">
        <p14:creationId xmlns:p14="http://schemas.microsoft.com/office/powerpoint/2010/main" val="3648696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15</a:t>
            </a:fld>
            <a:endParaRPr lang="zh-CN" altLang="en-US"/>
          </a:p>
        </p:txBody>
      </p:sp>
    </p:spTree>
    <p:extLst>
      <p:ext uri="{BB962C8B-B14F-4D97-AF65-F5344CB8AC3E}">
        <p14:creationId xmlns:p14="http://schemas.microsoft.com/office/powerpoint/2010/main" val="1102859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16</a:t>
            </a:fld>
            <a:endParaRPr lang="zh-CN" altLang="en-US"/>
          </a:p>
        </p:txBody>
      </p:sp>
    </p:spTree>
    <p:extLst>
      <p:ext uri="{BB962C8B-B14F-4D97-AF65-F5344CB8AC3E}">
        <p14:creationId xmlns:p14="http://schemas.microsoft.com/office/powerpoint/2010/main" val="793775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17</a:t>
            </a:fld>
            <a:endParaRPr lang="zh-CN" altLang="en-US"/>
          </a:p>
        </p:txBody>
      </p:sp>
    </p:spTree>
    <p:extLst>
      <p:ext uri="{BB962C8B-B14F-4D97-AF65-F5344CB8AC3E}">
        <p14:creationId xmlns:p14="http://schemas.microsoft.com/office/powerpoint/2010/main" val="3991366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18</a:t>
            </a:fld>
            <a:endParaRPr lang="zh-CN" altLang="en-US"/>
          </a:p>
        </p:txBody>
      </p:sp>
    </p:spTree>
    <p:extLst>
      <p:ext uri="{BB962C8B-B14F-4D97-AF65-F5344CB8AC3E}">
        <p14:creationId xmlns:p14="http://schemas.microsoft.com/office/powerpoint/2010/main" val="28722171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20</a:t>
            </a:fld>
            <a:endParaRPr lang="zh-CN" altLang="en-US"/>
          </a:p>
        </p:txBody>
      </p:sp>
    </p:spTree>
    <p:extLst>
      <p:ext uri="{BB962C8B-B14F-4D97-AF65-F5344CB8AC3E}">
        <p14:creationId xmlns:p14="http://schemas.microsoft.com/office/powerpoint/2010/main" val="27614553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21</a:t>
            </a:fld>
            <a:endParaRPr lang="zh-CN" altLang="en-US"/>
          </a:p>
        </p:txBody>
      </p:sp>
    </p:spTree>
    <p:extLst>
      <p:ext uri="{BB962C8B-B14F-4D97-AF65-F5344CB8AC3E}">
        <p14:creationId xmlns:p14="http://schemas.microsoft.com/office/powerpoint/2010/main" val="644779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22</a:t>
            </a:fld>
            <a:endParaRPr lang="zh-CN" altLang="en-US"/>
          </a:p>
        </p:txBody>
      </p:sp>
    </p:spTree>
    <p:extLst>
      <p:ext uri="{BB962C8B-B14F-4D97-AF65-F5344CB8AC3E}">
        <p14:creationId xmlns:p14="http://schemas.microsoft.com/office/powerpoint/2010/main" val="3467520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3</a:t>
            </a:fld>
            <a:endParaRPr lang="zh-CN" altLang="en-US"/>
          </a:p>
        </p:txBody>
      </p:sp>
    </p:spTree>
    <p:extLst>
      <p:ext uri="{BB962C8B-B14F-4D97-AF65-F5344CB8AC3E}">
        <p14:creationId xmlns:p14="http://schemas.microsoft.com/office/powerpoint/2010/main" val="24687861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23</a:t>
            </a:fld>
            <a:endParaRPr lang="zh-CN" altLang="en-US"/>
          </a:p>
        </p:txBody>
      </p:sp>
    </p:spTree>
    <p:extLst>
      <p:ext uri="{BB962C8B-B14F-4D97-AF65-F5344CB8AC3E}">
        <p14:creationId xmlns:p14="http://schemas.microsoft.com/office/powerpoint/2010/main" val="3208380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24</a:t>
            </a:fld>
            <a:endParaRPr lang="zh-CN" altLang="en-US"/>
          </a:p>
        </p:txBody>
      </p:sp>
    </p:spTree>
    <p:extLst>
      <p:ext uri="{BB962C8B-B14F-4D97-AF65-F5344CB8AC3E}">
        <p14:creationId xmlns:p14="http://schemas.microsoft.com/office/powerpoint/2010/main" val="41264610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26</a:t>
            </a:fld>
            <a:endParaRPr lang="zh-CN" altLang="en-US"/>
          </a:p>
        </p:txBody>
      </p:sp>
    </p:spTree>
    <p:extLst>
      <p:ext uri="{BB962C8B-B14F-4D97-AF65-F5344CB8AC3E}">
        <p14:creationId xmlns:p14="http://schemas.microsoft.com/office/powerpoint/2010/main" val="3298290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27</a:t>
            </a:fld>
            <a:endParaRPr lang="zh-CN" altLang="en-US"/>
          </a:p>
        </p:txBody>
      </p:sp>
    </p:spTree>
    <p:extLst>
      <p:ext uri="{BB962C8B-B14F-4D97-AF65-F5344CB8AC3E}">
        <p14:creationId xmlns:p14="http://schemas.microsoft.com/office/powerpoint/2010/main" val="260444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28</a:t>
            </a:fld>
            <a:endParaRPr lang="zh-CN" altLang="en-US"/>
          </a:p>
        </p:txBody>
      </p:sp>
    </p:spTree>
    <p:extLst>
      <p:ext uri="{BB962C8B-B14F-4D97-AF65-F5344CB8AC3E}">
        <p14:creationId xmlns:p14="http://schemas.microsoft.com/office/powerpoint/2010/main" val="101929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4</a:t>
            </a:fld>
            <a:endParaRPr lang="zh-CN" altLang="en-US"/>
          </a:p>
        </p:txBody>
      </p:sp>
    </p:spTree>
    <p:extLst>
      <p:ext uri="{BB962C8B-B14F-4D97-AF65-F5344CB8AC3E}">
        <p14:creationId xmlns:p14="http://schemas.microsoft.com/office/powerpoint/2010/main" val="785082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5</a:t>
            </a:fld>
            <a:endParaRPr lang="zh-CN" altLang="en-US"/>
          </a:p>
        </p:txBody>
      </p:sp>
    </p:spTree>
    <p:extLst>
      <p:ext uri="{BB962C8B-B14F-4D97-AF65-F5344CB8AC3E}">
        <p14:creationId xmlns:p14="http://schemas.microsoft.com/office/powerpoint/2010/main" val="2271119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6</a:t>
            </a:fld>
            <a:endParaRPr lang="zh-CN" altLang="en-US"/>
          </a:p>
        </p:txBody>
      </p:sp>
    </p:spTree>
    <p:extLst>
      <p:ext uri="{BB962C8B-B14F-4D97-AF65-F5344CB8AC3E}">
        <p14:creationId xmlns:p14="http://schemas.microsoft.com/office/powerpoint/2010/main" val="4197663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7</a:t>
            </a:fld>
            <a:endParaRPr lang="zh-CN" altLang="en-US"/>
          </a:p>
        </p:txBody>
      </p:sp>
    </p:spTree>
    <p:extLst>
      <p:ext uri="{BB962C8B-B14F-4D97-AF65-F5344CB8AC3E}">
        <p14:creationId xmlns:p14="http://schemas.microsoft.com/office/powerpoint/2010/main" val="1323196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9</a:t>
            </a:fld>
            <a:endParaRPr lang="zh-CN" altLang="en-US"/>
          </a:p>
        </p:txBody>
      </p:sp>
    </p:spTree>
    <p:extLst>
      <p:ext uri="{BB962C8B-B14F-4D97-AF65-F5344CB8AC3E}">
        <p14:creationId xmlns:p14="http://schemas.microsoft.com/office/powerpoint/2010/main" val="4141685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10</a:t>
            </a:fld>
            <a:endParaRPr lang="zh-CN" altLang="en-US"/>
          </a:p>
        </p:txBody>
      </p:sp>
    </p:spTree>
    <p:extLst>
      <p:ext uri="{BB962C8B-B14F-4D97-AF65-F5344CB8AC3E}">
        <p14:creationId xmlns:p14="http://schemas.microsoft.com/office/powerpoint/2010/main" val="1271100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B2E27B9-3D26-4CF3-8993-4E365DB53D52}" type="slidenum">
              <a:rPr lang="zh-CN" altLang="en-US" smtClean="0"/>
              <a:t>11</a:t>
            </a:fld>
            <a:endParaRPr lang="zh-CN" altLang="en-US"/>
          </a:p>
        </p:txBody>
      </p:sp>
    </p:spTree>
    <p:extLst>
      <p:ext uri="{BB962C8B-B14F-4D97-AF65-F5344CB8AC3E}">
        <p14:creationId xmlns:p14="http://schemas.microsoft.com/office/powerpoint/2010/main" val="199279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6300314" y="371026"/>
            <a:ext cx="2057400" cy="365125"/>
          </a:xfrm>
        </p:spPr>
        <p:txBody>
          <a:bodyPr/>
          <a:lstStyle>
            <a:lvl1pPr>
              <a:defRPr lang="zh-CN" altLang="en-US" sz="1200" kern="1200" spc="10" smtClean="0">
                <a:solidFill>
                  <a:srgbClr val="002060"/>
                </a:solidFill>
                <a:latin typeface="Century Gothic" panose="020B0502020202020204" pitchFamily="34" charset="0"/>
                <a:ea typeface="+mn-ea"/>
                <a:cs typeface="Century Gothic" panose="020B0502020202020204"/>
              </a:defRPr>
            </a:lvl1pPr>
          </a:lstStyle>
          <a:p>
            <a:fld id="{7AED033B-92D4-4BDC-B583-2A893BC3C11A}" type="slidenum">
              <a:rPr lang="en-US" altLang="zh-CN" smtClean="0"/>
              <a:t>‹#›</a:t>
            </a:fld>
            <a:endParaRPr lang="en-US" dirty="0"/>
          </a:p>
        </p:txBody>
      </p:sp>
      <p:sp>
        <p:nvSpPr>
          <p:cNvPr id="7" name="object 7"/>
          <p:cNvSpPr txBox="1"/>
          <p:nvPr userDrawn="1"/>
        </p:nvSpPr>
        <p:spPr>
          <a:xfrm>
            <a:off x="8388625" y="463120"/>
            <a:ext cx="209731" cy="208720"/>
          </a:xfrm>
          <a:prstGeom prst="rect">
            <a:avLst/>
          </a:prstGeom>
        </p:spPr>
        <p:txBody>
          <a:bodyPr vert="horz" wrap="square" lIns="0" tIns="0" rIns="0" bIns="0" rtlCol="0">
            <a:noAutofit/>
          </a:bodyPr>
          <a:lstStyle/>
          <a:p>
            <a:pPr marL="12700">
              <a:lnSpc>
                <a:spcPct val="100000"/>
              </a:lnSpc>
              <a:tabLst>
                <a:tab pos="504825" algn="l"/>
              </a:tabLst>
            </a:pPr>
            <a:r>
              <a:rPr lang="en-US" sz="1200" spc="10" dirty="0">
                <a:solidFill>
                  <a:srgbClr val="002060"/>
                </a:solidFill>
                <a:latin typeface="Century Gothic" panose="020B0502020202020204" pitchFamily="34" charset="0"/>
                <a:cs typeface="Century Gothic" panose="020B0502020202020204"/>
              </a:rPr>
              <a:t>28</a:t>
            </a:r>
          </a:p>
        </p:txBody>
      </p:sp>
      <p:cxnSp>
        <p:nvCxnSpPr>
          <p:cNvPr id="8" name="直接连接符 7"/>
          <p:cNvCxnSpPr/>
          <p:nvPr userDrawn="1"/>
        </p:nvCxnSpPr>
        <p:spPr>
          <a:xfrm>
            <a:off x="8326802" y="499589"/>
            <a:ext cx="0" cy="10800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18" name="object 79"/>
          <p:cNvSpPr/>
          <p:nvPr userDrawn="1"/>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sp>
        <p:nvSpPr>
          <p:cNvPr id="19" name="object 2"/>
          <p:cNvSpPr txBox="1"/>
          <p:nvPr userDrawn="1"/>
        </p:nvSpPr>
        <p:spPr>
          <a:xfrm>
            <a:off x="430554" y="326277"/>
            <a:ext cx="1618896" cy="407893"/>
          </a:xfrm>
          <a:prstGeom prst="rect">
            <a:avLst/>
          </a:prstGeom>
        </p:spPr>
        <p:txBody>
          <a:bodyPr vert="horz" wrap="square" lIns="0" tIns="0" rIns="0" bIns="0" rtlCol="0">
            <a:noAutofit/>
          </a:bodyPr>
          <a:lstStyle/>
          <a:p>
            <a:pPr marL="12700" algn="ctr">
              <a:lnSpc>
                <a:spcPct val="100000"/>
              </a:lnSpc>
            </a:pPr>
            <a:endParaRPr sz="2900" dirty="0">
              <a:solidFill>
                <a:srgbClr val="002060"/>
              </a:solidFill>
              <a:latin typeface="方正兰亭粗黑简体" panose="02000000000000000000" pitchFamily="2" charset="-122"/>
              <a:cs typeface="方正兰亭粗黑简体" panose="02000000000000000000" pitchFamily="2" charset="-122"/>
            </a:endParaRPr>
          </a:p>
        </p:txBody>
      </p:sp>
      <p:cxnSp>
        <p:nvCxnSpPr>
          <p:cNvPr id="22" name="直接连接符 21"/>
          <p:cNvCxnSpPr/>
          <p:nvPr userDrawn="1"/>
        </p:nvCxnSpPr>
        <p:spPr>
          <a:xfrm>
            <a:off x="2055800" y="718297"/>
            <a:ext cx="6568994"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24" name="object 7"/>
          <p:cNvSpPr txBox="1"/>
          <p:nvPr userDrawn="1"/>
        </p:nvSpPr>
        <p:spPr>
          <a:xfrm>
            <a:off x="8189553" y="484231"/>
            <a:ext cx="504220" cy="208720"/>
          </a:xfrm>
          <a:prstGeom prst="rect">
            <a:avLst/>
          </a:prstGeom>
        </p:spPr>
        <p:txBody>
          <a:bodyPr vert="horz" wrap="square" lIns="0" tIns="0" rIns="0" bIns="0" rtlCol="0">
            <a:noAutofit/>
          </a:bodyPr>
          <a:lstStyle/>
          <a:p>
            <a:pPr marL="12700">
              <a:lnSpc>
                <a:spcPct val="100000"/>
              </a:lnSpc>
              <a:tabLst>
                <a:tab pos="504825" algn="l"/>
              </a:tabLst>
            </a:pPr>
            <a:r>
              <a:rPr lang="en-US" sz="1200" spc="10" dirty="0">
                <a:solidFill>
                  <a:srgbClr val="002060"/>
                </a:solidFill>
                <a:latin typeface="Century Gothic" panose="020B0502020202020204"/>
                <a:cs typeface="Century Gothic" panose="020B0502020202020204"/>
              </a:rPr>
              <a:t>02  </a:t>
            </a:r>
            <a:r>
              <a:rPr lang="en-US" altLang="zh-CN" sz="1200" spc="10" dirty="0">
                <a:solidFill>
                  <a:srgbClr val="002060"/>
                </a:solidFill>
                <a:latin typeface="Century Gothic" panose="020B0502020202020204"/>
                <a:cs typeface="Century Gothic" panose="020B0502020202020204"/>
              </a:rPr>
              <a:t>48</a:t>
            </a:r>
            <a:endParaRPr sz="1200" dirty="0">
              <a:latin typeface="Century Gothic" panose="020B0502020202020204"/>
              <a:cs typeface="Century Gothic" panose="020B0502020202020204"/>
            </a:endParaRPr>
          </a:p>
        </p:txBody>
      </p:sp>
      <p:cxnSp>
        <p:nvCxnSpPr>
          <p:cNvPr id="27" name="直接连接符 26"/>
          <p:cNvCxnSpPr/>
          <p:nvPr userDrawn="1"/>
        </p:nvCxnSpPr>
        <p:spPr>
          <a:xfrm>
            <a:off x="8422218" y="520700"/>
            <a:ext cx="0" cy="10800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a:xfrm>
            <a:off x="382588" y="287536"/>
            <a:ext cx="4491562" cy="485373"/>
          </a:xfrm>
          <a:solidFill>
            <a:schemeClr val="bg1"/>
          </a:solidFill>
        </p:spPr>
        <p:txBody>
          <a:bodyPr/>
          <a:lstStyle>
            <a:lvl1pPr algn="l">
              <a:defRPr lang="en-US" sz="2800" b="1" kern="1200" spc="-60" dirty="0">
                <a:solidFill>
                  <a:srgbClr val="002060"/>
                </a:solidFill>
                <a:latin typeface="微软雅黑" panose="020B0503020204020204" pitchFamily="34" charset="-122"/>
                <a:ea typeface="微软雅黑" panose="020B0503020204020204" pitchFamily="34" charset="-122"/>
                <a:cs typeface="楷体_GB2312" panose="02010600030101010101" charset="-122"/>
              </a:defRPr>
            </a:lvl1pPr>
          </a:lstStyle>
          <a:p>
            <a:r>
              <a:rPr lang="zh-CN" altLang="en-US" dirty="0"/>
              <a:t>单击此处编辑母版标题样式</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AED033B-92D4-4BDC-B583-2A893BC3C11A}"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E0447B-95B1-4AD8-855C-B0A198093145}" type="datetimeFigureOut">
              <a:rPr lang="zh-CN" altLang="en-US" smtClean="0"/>
              <a:t>2022/12/8</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ED033B-92D4-4BDC-B583-2A893BC3C11A}"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sdocs.cqu.ai/"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AA6962F-C803-25D9-45AE-7A329C22CD9E}"/>
              </a:ext>
            </a:extLst>
          </p:cNvPr>
          <p:cNvPicPr>
            <a:picLocks noChangeAspect="1"/>
          </p:cNvPicPr>
          <p:nvPr/>
        </p:nvPicPr>
        <p:blipFill>
          <a:blip r:embed="rId2"/>
          <a:stretch>
            <a:fillRect/>
          </a:stretch>
        </p:blipFill>
        <p:spPr>
          <a:xfrm>
            <a:off x="191378" y="230690"/>
            <a:ext cx="2219313" cy="874965"/>
          </a:xfrm>
          <a:prstGeom prst="rect">
            <a:avLst/>
          </a:prstGeom>
        </p:spPr>
      </p:pic>
      <p:cxnSp>
        <p:nvCxnSpPr>
          <p:cNvPr id="11" name="直接连接符 10">
            <a:extLst>
              <a:ext uri="{FF2B5EF4-FFF2-40B4-BE49-F238E27FC236}">
                <a16:creationId xmlns:a16="http://schemas.microsoft.com/office/drawing/2014/main" id="{4FB5F4A5-295B-5052-8D33-5B698CFB525A}"/>
              </a:ext>
            </a:extLst>
          </p:cNvPr>
          <p:cNvCxnSpPr>
            <a:cxnSpLocks/>
          </p:cNvCxnSpPr>
          <p:nvPr/>
        </p:nvCxnSpPr>
        <p:spPr>
          <a:xfrm>
            <a:off x="852054" y="3532908"/>
            <a:ext cx="7439891"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27ECD46-64E9-49FB-78FC-4ED027C1B02B}"/>
              </a:ext>
            </a:extLst>
          </p:cNvPr>
          <p:cNvSpPr txBox="1"/>
          <p:nvPr/>
        </p:nvSpPr>
        <p:spPr>
          <a:xfrm>
            <a:off x="908288" y="6057781"/>
            <a:ext cx="7327424" cy="800219"/>
          </a:xfrm>
          <a:prstGeom prst="rect">
            <a:avLst/>
          </a:prstGeom>
          <a:noFill/>
        </p:spPr>
        <p:txBody>
          <a:bodyPr wrap="square" rtlCol="0">
            <a:spAutoFit/>
          </a:bodyPr>
          <a:lstStyle/>
          <a:p>
            <a:pPr algn="ctr"/>
            <a:r>
              <a:rPr lang="zh-CN" altLang="en-US" sz="1400" b="1" dirty="0">
                <a:solidFill>
                  <a:srgbClr val="333333"/>
                </a:solidFill>
                <a:latin typeface="Helvetica Neue"/>
              </a:rPr>
              <a:t>部分内容来自：</a:t>
            </a:r>
            <a:r>
              <a:rPr lang="en-US" altLang="zh-CN" sz="1400" b="1" i="0" dirty="0" err="1">
                <a:solidFill>
                  <a:srgbClr val="333333"/>
                </a:solidFill>
                <a:effectLst/>
                <a:latin typeface="Helvetica Neue"/>
              </a:rPr>
              <a:t>uCore</a:t>
            </a:r>
            <a:r>
              <a:rPr lang="en-US" altLang="zh-CN" sz="1400" b="1" i="0" dirty="0">
                <a:solidFill>
                  <a:srgbClr val="333333"/>
                </a:solidFill>
                <a:effectLst/>
                <a:latin typeface="Helvetica Neue"/>
              </a:rPr>
              <a:t> OS for LoongArch32 </a:t>
            </a:r>
            <a:r>
              <a:rPr lang="zh-CN" altLang="en-US" sz="1400" b="1" i="0" dirty="0">
                <a:solidFill>
                  <a:srgbClr val="333333"/>
                </a:solidFill>
                <a:effectLst/>
                <a:latin typeface="Helvetica Neue"/>
              </a:rPr>
              <a:t>实验指导书</a:t>
            </a:r>
            <a:r>
              <a:rPr lang="en-US" altLang="zh-CN" sz="1400" b="1" i="0" dirty="0">
                <a:solidFill>
                  <a:srgbClr val="333333"/>
                </a:solidFill>
                <a:effectLst/>
                <a:latin typeface="Helvetica Neue"/>
              </a:rPr>
              <a:t>Lab2</a:t>
            </a:r>
            <a:r>
              <a:rPr lang="zh-CN" altLang="en-US" sz="1400" b="1" i="0" dirty="0">
                <a:solidFill>
                  <a:srgbClr val="333333"/>
                </a:solidFill>
                <a:effectLst/>
                <a:latin typeface="Helvetica Neue"/>
              </a:rPr>
              <a:t>中内容</a:t>
            </a:r>
            <a:endParaRPr lang="en-US" altLang="zh-CN" sz="1400" b="1" i="0" dirty="0">
              <a:solidFill>
                <a:srgbClr val="333333"/>
              </a:solidFill>
              <a:effectLst/>
              <a:latin typeface="Helvetica Neue"/>
            </a:endParaRPr>
          </a:p>
          <a:p>
            <a:pPr algn="ctr"/>
            <a:r>
              <a:rPr lang="en-US" altLang="zh-CN" sz="1400" b="1" i="0" dirty="0">
                <a:solidFill>
                  <a:srgbClr val="333333"/>
                </a:solidFill>
                <a:effectLst/>
                <a:latin typeface="Helvetica Neue"/>
              </a:rPr>
              <a:t>https://cyyself.github.io/ucore_la32_docs/lab8.html</a:t>
            </a:r>
            <a:endParaRPr lang="zh-CN" altLang="en-US" sz="1400" b="1" i="0" dirty="0">
              <a:solidFill>
                <a:srgbClr val="333333"/>
              </a:solidFill>
              <a:effectLst/>
              <a:latin typeface="Helvetica Neue"/>
            </a:endParaRPr>
          </a:p>
          <a:p>
            <a:pPr algn="ctr"/>
            <a:endParaRPr lang="zh-CN" altLang="en-US" dirty="0"/>
          </a:p>
        </p:txBody>
      </p:sp>
      <p:sp>
        <p:nvSpPr>
          <p:cNvPr id="2" name="矩形: 圆角 1">
            <a:extLst>
              <a:ext uri="{FF2B5EF4-FFF2-40B4-BE49-F238E27FC236}">
                <a16:creationId xmlns:a16="http://schemas.microsoft.com/office/drawing/2014/main" id="{1C527551-6FD6-4C5D-BC39-14E034859BB3}"/>
              </a:ext>
            </a:extLst>
          </p:cNvPr>
          <p:cNvSpPr/>
          <p:nvPr/>
        </p:nvSpPr>
        <p:spPr>
          <a:xfrm>
            <a:off x="8109021" y="329953"/>
            <a:ext cx="612950" cy="676438"/>
          </a:xfrm>
          <a:prstGeom prst="roundRect">
            <a:avLst/>
          </a:prstGeom>
          <a:solidFill>
            <a:schemeClr val="bg1"/>
          </a:solidFill>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7" name="文本框 6">
            <a:extLst>
              <a:ext uri="{FF2B5EF4-FFF2-40B4-BE49-F238E27FC236}">
                <a16:creationId xmlns:a16="http://schemas.microsoft.com/office/drawing/2014/main" id="{649CAB31-254E-4747-8FD0-01D07EE9C1F2}"/>
              </a:ext>
            </a:extLst>
          </p:cNvPr>
          <p:cNvSpPr txBox="1"/>
          <p:nvPr/>
        </p:nvSpPr>
        <p:spPr>
          <a:xfrm>
            <a:off x="175516" y="1721041"/>
            <a:ext cx="8792965" cy="1754326"/>
          </a:xfrm>
          <a:prstGeom prst="rect">
            <a:avLst/>
          </a:prstGeom>
          <a:noFill/>
        </p:spPr>
        <p:txBody>
          <a:bodyPr wrap="square" rtlCol="0">
            <a:spAutoFit/>
          </a:bodyPr>
          <a:lstStyle/>
          <a:p>
            <a:pPr algn="ctr"/>
            <a:r>
              <a:rPr lang="zh-CN" altLang="en-US" sz="3200" b="1" dirty="0">
                <a:solidFill>
                  <a:schemeClr val="accent1">
                    <a:lumMod val="50000"/>
                  </a:schemeClr>
                </a:solidFill>
                <a:latin typeface="+mn-ea"/>
              </a:rPr>
              <a:t>操作系统实验：</a:t>
            </a:r>
            <a:r>
              <a:rPr lang="en-US" altLang="zh-CN" sz="3200" b="1" dirty="0" err="1">
                <a:solidFill>
                  <a:schemeClr val="accent1">
                    <a:lumMod val="50000"/>
                  </a:schemeClr>
                </a:solidFill>
                <a:latin typeface="+mn-ea"/>
              </a:rPr>
              <a:t>uCore</a:t>
            </a:r>
            <a:r>
              <a:rPr lang="en-US" altLang="zh-CN" sz="3200" b="1" dirty="0">
                <a:solidFill>
                  <a:schemeClr val="accent1">
                    <a:lumMod val="50000"/>
                  </a:schemeClr>
                </a:solidFill>
                <a:latin typeface="+mn-ea"/>
              </a:rPr>
              <a:t> for LoongArch32</a:t>
            </a:r>
          </a:p>
          <a:p>
            <a:pPr algn="ctr"/>
            <a:endParaRPr lang="en-US" altLang="zh-CN" sz="3600" b="1" dirty="0">
              <a:solidFill>
                <a:schemeClr val="accent1">
                  <a:lumMod val="50000"/>
                </a:schemeClr>
              </a:solidFill>
              <a:latin typeface="+mn-ea"/>
            </a:endParaRPr>
          </a:p>
          <a:p>
            <a:pPr algn="ctr"/>
            <a:r>
              <a:rPr lang="en-US" altLang="zh-CN" sz="3600" b="1" dirty="0">
                <a:solidFill>
                  <a:schemeClr val="accent1">
                    <a:lumMod val="50000"/>
                  </a:schemeClr>
                </a:solidFill>
                <a:latin typeface="+mn-ea"/>
              </a:rPr>
              <a:t>Lab2  </a:t>
            </a:r>
            <a:r>
              <a:rPr lang="zh-CN" altLang="en-US" sz="3600" b="1" dirty="0">
                <a:solidFill>
                  <a:schemeClr val="accent1">
                    <a:lumMod val="50000"/>
                  </a:schemeClr>
                </a:solidFill>
                <a:latin typeface="+mn-ea"/>
              </a:rPr>
              <a:t>内存管理</a:t>
            </a:r>
          </a:p>
        </p:txBody>
      </p:sp>
      <p:sp>
        <p:nvSpPr>
          <p:cNvPr id="8" name="TextBox 4">
            <a:extLst>
              <a:ext uri="{FF2B5EF4-FFF2-40B4-BE49-F238E27FC236}">
                <a16:creationId xmlns:a16="http://schemas.microsoft.com/office/drawing/2014/main" id="{750E8EB9-091E-4356-AC24-9BCF502D2C2B}"/>
              </a:ext>
            </a:extLst>
          </p:cNvPr>
          <p:cNvSpPr txBox="1"/>
          <p:nvPr/>
        </p:nvSpPr>
        <p:spPr>
          <a:xfrm>
            <a:off x="1166407" y="4389460"/>
            <a:ext cx="6811181" cy="1477328"/>
          </a:xfrm>
          <a:prstGeom prst="rect">
            <a:avLst/>
          </a:prstGeom>
          <a:noFill/>
        </p:spPr>
        <p:txBody>
          <a:bodyPr wrap="square" rtlCol="0">
            <a:spAutoFit/>
          </a:bodyPr>
          <a:lstStyle/>
          <a:p>
            <a:pPr algn="ctr"/>
            <a:r>
              <a:rPr lang="zh-CN" altLang="en-US" sz="3000" dirty="0"/>
              <a:t>陈咸彰</a:t>
            </a:r>
            <a:endParaRPr lang="en-US" altLang="zh-CN" sz="3000" dirty="0"/>
          </a:p>
          <a:p>
            <a:pPr algn="ctr"/>
            <a:endParaRPr lang="en-US" altLang="zh-CN" sz="3000" dirty="0"/>
          </a:p>
          <a:p>
            <a:pPr algn="ctr"/>
            <a:r>
              <a:rPr lang="en-US" altLang="zh-CN" sz="3000" dirty="0">
                <a:hlinkClick r:id="rId3"/>
              </a:rPr>
              <a:t>https://osdocs.cqu.ai</a:t>
            </a:r>
            <a:endParaRPr lang="en-US" altLang="zh-CN" sz="3000" dirty="0"/>
          </a:p>
        </p:txBody>
      </p:sp>
    </p:spTree>
    <p:extLst>
      <p:ext uri="{BB962C8B-B14F-4D97-AF65-F5344CB8AC3E}">
        <p14:creationId xmlns:p14="http://schemas.microsoft.com/office/powerpoint/2010/main" val="4267199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init_memmap</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10</a:t>
            </a:fld>
            <a:endParaRPr lang="en-US" dirty="0"/>
          </a:p>
        </p:txBody>
      </p:sp>
      <p:sp>
        <p:nvSpPr>
          <p:cNvPr id="9" name="文本框 8">
            <a:extLst>
              <a:ext uri="{FF2B5EF4-FFF2-40B4-BE49-F238E27FC236}">
                <a16:creationId xmlns:a16="http://schemas.microsoft.com/office/drawing/2014/main" id="{2778941A-F76A-7C15-087E-0DF14116D665}"/>
              </a:ext>
            </a:extLst>
          </p:cNvPr>
          <p:cNvSpPr txBox="1"/>
          <p:nvPr/>
        </p:nvSpPr>
        <p:spPr>
          <a:xfrm>
            <a:off x="376238" y="899943"/>
            <a:ext cx="4572000" cy="5078313"/>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static</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void</a:t>
            </a:r>
            <a:endParaRPr lang="en-US" altLang="zh-CN" b="0" dirty="0">
              <a:solidFill>
                <a:srgbClr val="000000"/>
              </a:solidFill>
              <a:effectLst/>
              <a:latin typeface="Consolas" panose="020B0609020204030204" pitchFamily="49" charset="0"/>
            </a:endParaRPr>
          </a:p>
          <a:p>
            <a:r>
              <a:rPr lang="en-US" altLang="zh-CN" b="0" dirty="0" err="1">
                <a:solidFill>
                  <a:srgbClr val="795E26"/>
                </a:solidFill>
                <a:effectLst/>
                <a:latin typeface="Consolas" panose="020B0609020204030204" pitchFamily="49" charset="0"/>
              </a:rPr>
              <a:t>default_init_memmap</a:t>
            </a:r>
            <a:r>
              <a:rPr lang="en-US" altLang="zh-CN" b="0" dirty="0">
                <a:solidFill>
                  <a:srgbClr val="000000"/>
                </a:solidFill>
                <a:effectLst/>
                <a:latin typeface="Consolas" panose="020B0609020204030204" pitchFamily="49" charset="0"/>
              </a:rPr>
              <a:t>(</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a:t>
            </a:r>
            <a:r>
              <a:rPr lang="en-US" altLang="zh-CN" b="0" dirty="0">
                <a:solidFill>
                  <a:srgbClr val="267F99"/>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size_t</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n</a:t>
            </a:r>
            <a:r>
              <a:rPr lang="en-US" altLang="zh-CN" b="0" dirty="0">
                <a:solidFill>
                  <a:srgbClr val="000000"/>
                </a:solidFill>
                <a:effectLst/>
                <a:latin typeface="Consolas" panose="020B0609020204030204" pitchFamily="49" charset="0"/>
              </a:rPr>
              <a:t>) {</a:t>
            </a:r>
          </a:p>
          <a:p>
            <a:r>
              <a:rPr lang="en-US" altLang="zh-CN" b="0" dirty="0">
                <a:solidFill>
                  <a:srgbClr val="AF00DB"/>
                </a:solidFill>
                <a:effectLst/>
                <a:latin typeface="Consolas" panose="020B0609020204030204" pitchFamily="49" charset="0"/>
              </a:rPr>
              <a:t>#ifdef</a:t>
            </a:r>
            <a:r>
              <a:rPr lang="en-US" altLang="zh-CN" b="0" dirty="0">
                <a:solidFill>
                  <a:srgbClr val="0000FF"/>
                </a:solidFill>
                <a:effectLst/>
                <a:latin typeface="Consolas" panose="020B0609020204030204" pitchFamily="49" charset="0"/>
              </a:rPr>
              <a:t> LAB2_EX1</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(n &gt;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 = base;</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for</a:t>
            </a:r>
            <a:r>
              <a:rPr lang="en-US" altLang="zh-CN" b="0" dirty="0">
                <a:solidFill>
                  <a:srgbClr val="000000"/>
                </a:solidFill>
                <a:effectLst/>
                <a:latin typeface="Consolas" panose="020B0609020204030204" pitchFamily="49" charset="0"/>
              </a:rPr>
              <a:t> (; p != base + n; p ++) {</a:t>
            </a: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a:t>
            </a:r>
            <a:r>
              <a:rPr lang="en-US" altLang="zh-CN" b="0" dirty="0" err="1">
                <a:solidFill>
                  <a:srgbClr val="795E26"/>
                </a:solidFill>
                <a:effectLst/>
                <a:latin typeface="Consolas" panose="020B0609020204030204" pitchFamily="49" charset="0"/>
              </a:rPr>
              <a:t>PageReserved</a:t>
            </a:r>
            <a:r>
              <a:rPr lang="en-US" altLang="zh-CN" b="0" dirty="0">
                <a:solidFill>
                  <a:srgbClr val="000000"/>
                </a:solidFill>
                <a:effectLst/>
                <a:latin typeface="Consolas" panose="020B0609020204030204" pitchFamily="49" charset="0"/>
              </a:rPr>
              <a:t>(p));</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flags</a:t>
            </a:r>
            <a:r>
              <a:rPr lang="en-US" altLang="zh-CN" b="0" dirty="0">
                <a:solidFill>
                  <a:srgbClr val="000000"/>
                </a:solidFill>
                <a:effectLst/>
                <a:latin typeface="Consolas" panose="020B0609020204030204" pitchFamily="49" charset="0"/>
              </a:rPr>
              <a:t> =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set_page_ref</a:t>
            </a:r>
            <a:r>
              <a:rPr lang="en-US" altLang="zh-CN" b="0" dirty="0">
                <a:solidFill>
                  <a:srgbClr val="000000"/>
                </a:solidFill>
                <a:effectLst/>
                <a:latin typeface="Consolas" panose="020B0609020204030204" pitchFamily="49" charset="0"/>
              </a:rPr>
              <a:t>(p,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SetPageProperty</a:t>
            </a:r>
            <a:r>
              <a:rPr lang="en-US" altLang="zh-CN" b="0" dirty="0">
                <a:solidFill>
                  <a:srgbClr val="000000"/>
                </a:solidFill>
                <a:effectLst/>
                <a:latin typeface="Consolas" panose="020B0609020204030204" pitchFamily="49" charset="0"/>
              </a:rPr>
              <a:t>(base);</a:t>
            </a:r>
          </a:p>
          <a:p>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nr_free</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list_add_before</a:t>
            </a:r>
            <a:r>
              <a:rPr lang="en-US" altLang="zh-CN" b="0" dirty="0">
                <a:solidFill>
                  <a:srgbClr val="000000"/>
                </a:solidFill>
                <a:effectLst/>
                <a:latin typeface="Consolas" panose="020B0609020204030204" pitchFamily="49" charset="0"/>
              </a:rPr>
              <a:t>(&amp;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 &amp;(</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AF00DB"/>
                </a:solidFill>
                <a:effectLst/>
                <a:latin typeface="Consolas" panose="020B0609020204030204" pitchFamily="49" charset="0"/>
              </a:rPr>
              <a:t>#endif</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a:t>
            </a:r>
          </a:p>
        </p:txBody>
      </p:sp>
      <p:sp>
        <p:nvSpPr>
          <p:cNvPr id="11" name="矩形 10">
            <a:extLst>
              <a:ext uri="{FF2B5EF4-FFF2-40B4-BE49-F238E27FC236}">
                <a16:creationId xmlns:a16="http://schemas.microsoft.com/office/drawing/2014/main" id="{B05EA9F6-B263-164B-A0CA-101AABCACB84}"/>
              </a:ext>
            </a:extLst>
          </p:cNvPr>
          <p:cNvSpPr/>
          <p:nvPr/>
        </p:nvSpPr>
        <p:spPr>
          <a:xfrm>
            <a:off x="716438" y="2601794"/>
            <a:ext cx="4231800" cy="1150070"/>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2" name="文本框 11">
            <a:extLst>
              <a:ext uri="{FF2B5EF4-FFF2-40B4-BE49-F238E27FC236}">
                <a16:creationId xmlns:a16="http://schemas.microsoft.com/office/drawing/2014/main" id="{5BCABC61-A7EE-A512-9988-89E0FCBE4A8D}"/>
              </a:ext>
            </a:extLst>
          </p:cNvPr>
          <p:cNvSpPr txBox="1"/>
          <p:nvPr/>
        </p:nvSpPr>
        <p:spPr>
          <a:xfrm>
            <a:off x="5366879" y="2665668"/>
            <a:ext cx="3777121" cy="707886"/>
          </a:xfrm>
          <a:prstGeom prst="rect">
            <a:avLst/>
          </a:prstGeom>
          <a:noFill/>
        </p:spPr>
        <p:txBody>
          <a:bodyPr wrap="square" rtlCol="0">
            <a:spAutoFit/>
          </a:bodyPr>
          <a:lstStyle/>
          <a:p>
            <a:r>
              <a:rPr lang="zh-CN" altLang="en-US" sz="2000" dirty="0"/>
              <a:t>把从</a:t>
            </a:r>
            <a:r>
              <a:rPr lang="en-US" altLang="zh-CN" sz="2000" dirty="0"/>
              <a:t>base</a:t>
            </a:r>
            <a:r>
              <a:rPr lang="zh-CN" altLang="en-US" sz="2000" dirty="0"/>
              <a:t>指向的</a:t>
            </a:r>
            <a:r>
              <a:rPr lang="en-US" altLang="zh-CN" sz="2000" dirty="0"/>
              <a:t>Page</a:t>
            </a:r>
            <a:r>
              <a:rPr lang="zh-CN" altLang="en-US" sz="2000" dirty="0"/>
              <a:t>结构起的</a:t>
            </a:r>
            <a:r>
              <a:rPr lang="en-US" altLang="zh-CN" sz="2000" dirty="0"/>
              <a:t>n</a:t>
            </a:r>
            <a:r>
              <a:rPr lang="zh-CN" altLang="en-US" sz="2000" dirty="0"/>
              <a:t>个</a:t>
            </a:r>
            <a:r>
              <a:rPr lang="en-US" altLang="zh-CN" sz="2000" dirty="0"/>
              <a:t>Page</a:t>
            </a:r>
            <a:r>
              <a:rPr lang="zh-CN" altLang="en-US" sz="2000" dirty="0"/>
              <a:t>结构设定为空闲，初始化</a:t>
            </a:r>
          </a:p>
        </p:txBody>
      </p:sp>
      <p:cxnSp>
        <p:nvCxnSpPr>
          <p:cNvPr id="14" name="直接连接符 13">
            <a:extLst>
              <a:ext uri="{FF2B5EF4-FFF2-40B4-BE49-F238E27FC236}">
                <a16:creationId xmlns:a16="http://schemas.microsoft.com/office/drawing/2014/main" id="{E692F8AE-F799-4EB7-0E16-F6CF7EF51DC1}"/>
              </a:ext>
            </a:extLst>
          </p:cNvPr>
          <p:cNvCxnSpPr>
            <a:cxnSpLocks/>
            <a:stCxn id="11" idx="3"/>
            <a:endCxn id="12" idx="1"/>
          </p:cNvCxnSpPr>
          <p:nvPr/>
        </p:nvCxnSpPr>
        <p:spPr>
          <a:xfrm flipV="1">
            <a:off x="4948238" y="3019611"/>
            <a:ext cx="418641" cy="1572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742CE8B3-C274-694C-5DA9-C3872DA06701}"/>
              </a:ext>
            </a:extLst>
          </p:cNvPr>
          <p:cNvSpPr/>
          <p:nvPr/>
        </p:nvSpPr>
        <p:spPr>
          <a:xfrm>
            <a:off x="716438" y="3927341"/>
            <a:ext cx="3891600" cy="650201"/>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6" name="文本框 15">
            <a:extLst>
              <a:ext uri="{FF2B5EF4-FFF2-40B4-BE49-F238E27FC236}">
                <a16:creationId xmlns:a16="http://schemas.microsoft.com/office/drawing/2014/main" id="{DB6556C4-E049-8906-F975-16848B331201}"/>
              </a:ext>
            </a:extLst>
          </p:cNvPr>
          <p:cNvSpPr txBox="1"/>
          <p:nvPr/>
        </p:nvSpPr>
        <p:spPr>
          <a:xfrm>
            <a:off x="4996740" y="3751864"/>
            <a:ext cx="3891600" cy="1015663"/>
          </a:xfrm>
          <a:prstGeom prst="rect">
            <a:avLst/>
          </a:prstGeom>
          <a:noFill/>
        </p:spPr>
        <p:txBody>
          <a:bodyPr wrap="square" rtlCol="0">
            <a:spAutoFit/>
          </a:bodyPr>
          <a:lstStyle/>
          <a:p>
            <a:r>
              <a:rPr lang="zh-CN" altLang="en-US" sz="2000" dirty="0"/>
              <a:t>由于从</a:t>
            </a:r>
            <a:r>
              <a:rPr lang="en-US" altLang="zh-CN" sz="2000" dirty="0"/>
              <a:t>base</a:t>
            </a:r>
            <a:r>
              <a:rPr lang="zh-CN" altLang="en-US" sz="2000" dirty="0"/>
              <a:t>开始之后有</a:t>
            </a:r>
            <a:r>
              <a:rPr lang="en-US" altLang="zh-CN" sz="2000" dirty="0"/>
              <a:t>n</a:t>
            </a:r>
            <a:r>
              <a:rPr lang="zh-CN" altLang="en-US" sz="2000" dirty="0"/>
              <a:t>个空闲页，所以说将</a:t>
            </a:r>
            <a:r>
              <a:rPr lang="en-US" altLang="zh-CN" sz="2000" dirty="0"/>
              <a:t>base</a:t>
            </a:r>
            <a:r>
              <a:rPr lang="zh-CN" altLang="en-US" sz="2000" dirty="0"/>
              <a:t>对应的</a:t>
            </a:r>
            <a:r>
              <a:rPr lang="en-US" altLang="zh-CN" sz="2000" dirty="0"/>
              <a:t>property</a:t>
            </a:r>
            <a:r>
              <a:rPr lang="zh-CN" altLang="en-US" sz="2000" dirty="0"/>
              <a:t>设为</a:t>
            </a:r>
            <a:r>
              <a:rPr lang="en-US" altLang="zh-CN" sz="2000" dirty="0"/>
              <a:t>n</a:t>
            </a:r>
            <a:r>
              <a:rPr lang="zh-CN" altLang="en-US" sz="2000" dirty="0"/>
              <a:t>，并把该位设为有效</a:t>
            </a:r>
          </a:p>
        </p:txBody>
      </p:sp>
      <p:cxnSp>
        <p:nvCxnSpPr>
          <p:cNvPr id="18" name="直接连接符 17">
            <a:extLst>
              <a:ext uri="{FF2B5EF4-FFF2-40B4-BE49-F238E27FC236}">
                <a16:creationId xmlns:a16="http://schemas.microsoft.com/office/drawing/2014/main" id="{5BA8D216-CDCC-C513-6A71-8C640A0B2072}"/>
              </a:ext>
            </a:extLst>
          </p:cNvPr>
          <p:cNvCxnSpPr>
            <a:cxnSpLocks/>
            <a:stCxn id="15" idx="3"/>
            <a:endCxn id="16" idx="1"/>
          </p:cNvCxnSpPr>
          <p:nvPr/>
        </p:nvCxnSpPr>
        <p:spPr>
          <a:xfrm>
            <a:off x="4608038" y="4252442"/>
            <a:ext cx="388702" cy="725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50C8E7F0-189B-524B-CF55-8A0DC7AA573D}"/>
              </a:ext>
            </a:extLst>
          </p:cNvPr>
          <p:cNvSpPr/>
          <p:nvPr/>
        </p:nvSpPr>
        <p:spPr>
          <a:xfrm>
            <a:off x="376238" y="4714106"/>
            <a:ext cx="4231800" cy="650201"/>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6" name="文本框 25">
            <a:extLst>
              <a:ext uri="{FF2B5EF4-FFF2-40B4-BE49-F238E27FC236}">
                <a16:creationId xmlns:a16="http://schemas.microsoft.com/office/drawing/2014/main" id="{EBBD848C-E50A-6D0C-800D-79BCFF624DAE}"/>
              </a:ext>
            </a:extLst>
          </p:cNvPr>
          <p:cNvSpPr txBox="1"/>
          <p:nvPr/>
        </p:nvSpPr>
        <p:spPr>
          <a:xfrm>
            <a:off x="5365744" y="4854540"/>
            <a:ext cx="3522596" cy="400110"/>
          </a:xfrm>
          <a:prstGeom prst="rect">
            <a:avLst/>
          </a:prstGeom>
          <a:noFill/>
        </p:spPr>
        <p:txBody>
          <a:bodyPr wrap="square" rtlCol="0">
            <a:spAutoFit/>
          </a:bodyPr>
          <a:lstStyle/>
          <a:p>
            <a:r>
              <a:rPr lang="zh-CN" altLang="en-US" sz="2000" dirty="0"/>
              <a:t>把</a:t>
            </a:r>
            <a:r>
              <a:rPr lang="en-US" altLang="zh-CN" sz="2000" dirty="0"/>
              <a:t>base</a:t>
            </a:r>
            <a:r>
              <a:rPr lang="zh-CN" altLang="en-US" sz="2000" dirty="0"/>
              <a:t>加入到</a:t>
            </a:r>
            <a:r>
              <a:rPr lang="en-US" altLang="zh-CN" sz="2000" dirty="0" err="1"/>
              <a:t>free_list</a:t>
            </a:r>
            <a:r>
              <a:rPr lang="zh-CN" altLang="en-US" sz="2000" dirty="0"/>
              <a:t>中</a:t>
            </a:r>
          </a:p>
        </p:txBody>
      </p:sp>
      <p:cxnSp>
        <p:nvCxnSpPr>
          <p:cNvPr id="28" name="直接连接符 27">
            <a:extLst>
              <a:ext uri="{FF2B5EF4-FFF2-40B4-BE49-F238E27FC236}">
                <a16:creationId xmlns:a16="http://schemas.microsoft.com/office/drawing/2014/main" id="{9F18256A-F671-E7E7-332C-43CC5A707652}"/>
              </a:ext>
            </a:extLst>
          </p:cNvPr>
          <p:cNvCxnSpPr>
            <a:stCxn id="25" idx="3"/>
            <a:endCxn id="26" idx="1"/>
          </p:cNvCxnSpPr>
          <p:nvPr/>
        </p:nvCxnSpPr>
        <p:spPr>
          <a:xfrm>
            <a:off x="4608038" y="5039207"/>
            <a:ext cx="757706" cy="1538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8" name="组合 47">
            <a:extLst>
              <a:ext uri="{FF2B5EF4-FFF2-40B4-BE49-F238E27FC236}">
                <a16:creationId xmlns:a16="http://schemas.microsoft.com/office/drawing/2014/main" id="{11995750-B43D-52A7-18DC-A08BA48A5176}"/>
              </a:ext>
            </a:extLst>
          </p:cNvPr>
          <p:cNvGrpSpPr/>
          <p:nvPr/>
        </p:nvGrpSpPr>
        <p:grpSpPr>
          <a:xfrm>
            <a:off x="4393096" y="5563863"/>
            <a:ext cx="4374666" cy="1215675"/>
            <a:chOff x="814549" y="5588425"/>
            <a:chExt cx="3449576" cy="1215675"/>
          </a:xfrm>
        </p:grpSpPr>
        <p:grpSp>
          <p:nvGrpSpPr>
            <p:cNvPr id="37" name="组合 36">
              <a:extLst>
                <a:ext uri="{FF2B5EF4-FFF2-40B4-BE49-F238E27FC236}">
                  <a16:creationId xmlns:a16="http://schemas.microsoft.com/office/drawing/2014/main" id="{BB82D991-6794-6FF6-3F26-7D3D6159F395}"/>
                </a:ext>
              </a:extLst>
            </p:cNvPr>
            <p:cNvGrpSpPr/>
            <p:nvPr/>
          </p:nvGrpSpPr>
          <p:grpSpPr>
            <a:xfrm>
              <a:off x="814549" y="5588425"/>
              <a:ext cx="3449576" cy="1215675"/>
              <a:chOff x="1357746" y="4766221"/>
              <a:chExt cx="4608362" cy="1750544"/>
            </a:xfrm>
          </p:grpSpPr>
          <p:sp>
            <p:nvSpPr>
              <p:cNvPr id="38" name="矩形 37">
                <a:extLst>
                  <a:ext uri="{FF2B5EF4-FFF2-40B4-BE49-F238E27FC236}">
                    <a16:creationId xmlns:a16="http://schemas.microsoft.com/office/drawing/2014/main" id="{ED76EEB4-E356-0C57-3862-E699FBB1280B}"/>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39" name="矩形: 圆角 38">
                <a:extLst>
                  <a:ext uri="{FF2B5EF4-FFF2-40B4-BE49-F238E27FC236}">
                    <a16:creationId xmlns:a16="http://schemas.microsoft.com/office/drawing/2014/main" id="{73D3633D-8C8A-8D3A-EABB-A95AA55BCBBE}"/>
                  </a:ext>
                </a:extLst>
              </p:cNvPr>
              <p:cNvSpPr/>
              <p:nvPr/>
            </p:nvSpPr>
            <p:spPr>
              <a:xfrm>
                <a:off x="3906399" y="4766221"/>
                <a:ext cx="2059709" cy="88720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Property=n</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40" name="矩形 39">
                <a:extLst>
                  <a:ext uri="{FF2B5EF4-FFF2-40B4-BE49-F238E27FC236}">
                    <a16:creationId xmlns:a16="http://schemas.microsoft.com/office/drawing/2014/main" id="{9F5AA6CC-771C-2418-CC56-924BF310F062}"/>
                  </a:ext>
                </a:extLst>
              </p:cNvPr>
              <p:cNvSpPr/>
              <p:nvPr/>
            </p:nvSpPr>
            <p:spPr>
              <a:xfrm>
                <a:off x="1357746" y="6035447"/>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=n</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cxnSp>
            <p:nvCxnSpPr>
              <p:cNvPr id="41" name="直接箭头连接符 40">
                <a:extLst>
                  <a:ext uri="{FF2B5EF4-FFF2-40B4-BE49-F238E27FC236}">
                    <a16:creationId xmlns:a16="http://schemas.microsoft.com/office/drawing/2014/main" id="{48FEDFE4-3486-2DD7-DCC0-A9FAFA682171}"/>
                  </a:ext>
                </a:extLst>
              </p:cNvPr>
              <p:cNvCxnSpPr>
                <a:cxnSpLocks/>
              </p:cNvCxnSpPr>
              <p:nvPr/>
            </p:nvCxnSpPr>
            <p:spPr>
              <a:xfrm>
                <a:off x="2992582" y="5048115"/>
                <a:ext cx="9138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5" name="直接箭头连接符 44">
              <a:extLst>
                <a:ext uri="{FF2B5EF4-FFF2-40B4-BE49-F238E27FC236}">
                  <a16:creationId xmlns:a16="http://schemas.microsoft.com/office/drawing/2014/main" id="{C76BED0E-C00A-055B-B990-9AE313FEE45F}"/>
                </a:ext>
              </a:extLst>
            </p:cNvPr>
            <p:cNvCxnSpPr>
              <a:cxnSpLocks/>
            </p:cNvCxnSpPr>
            <p:nvPr/>
          </p:nvCxnSpPr>
          <p:spPr>
            <a:xfrm flipH="1">
              <a:off x="2038301" y="5970148"/>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连接符: 曲线 45">
              <a:extLst>
                <a:ext uri="{FF2B5EF4-FFF2-40B4-BE49-F238E27FC236}">
                  <a16:creationId xmlns:a16="http://schemas.microsoft.com/office/drawing/2014/main" id="{DC2EF74D-9368-EC79-CD9B-0720AAA2AAA8}"/>
                </a:ext>
              </a:extLst>
            </p:cNvPr>
            <p:cNvCxnSpPr>
              <a:cxnSpLocks/>
              <a:stCxn id="39" idx="3"/>
              <a:endCxn id="38" idx="1"/>
            </p:cNvCxnSpPr>
            <p:nvPr/>
          </p:nvCxnSpPr>
          <p:spPr>
            <a:xfrm flipH="1">
              <a:off x="814549" y="5896488"/>
              <a:ext cx="3449576" cy="12700"/>
            </a:xfrm>
            <a:prstGeom prst="curvedConnector5">
              <a:avLst>
                <a:gd name="adj1" fmla="val -6627"/>
                <a:gd name="adj2" fmla="val 4225685"/>
                <a:gd name="adj3" fmla="val 10662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连接符: 曲线 46">
              <a:extLst>
                <a:ext uri="{FF2B5EF4-FFF2-40B4-BE49-F238E27FC236}">
                  <a16:creationId xmlns:a16="http://schemas.microsoft.com/office/drawing/2014/main" id="{ECA89DDC-E3ED-6CA0-EA08-5C13F54BFD28}"/>
                </a:ext>
              </a:extLst>
            </p:cNvPr>
            <p:cNvCxnSpPr>
              <a:cxnSpLocks/>
              <a:stCxn id="38" idx="1"/>
              <a:endCxn id="39" idx="3"/>
            </p:cNvCxnSpPr>
            <p:nvPr/>
          </p:nvCxnSpPr>
          <p:spPr>
            <a:xfrm rot="10800000" flipH="1">
              <a:off x="814549" y="5896488"/>
              <a:ext cx="3449576" cy="12700"/>
            </a:xfrm>
            <a:prstGeom prst="curvedConnector5">
              <a:avLst>
                <a:gd name="adj1" fmla="val -6627"/>
                <a:gd name="adj2" fmla="val 4225685"/>
                <a:gd name="adj3" fmla="val 106627"/>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51909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alloc_pages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11</a:t>
            </a:fld>
            <a:endParaRPr lang="en-US" dirty="0"/>
          </a:p>
        </p:txBody>
      </p:sp>
      <p:sp>
        <p:nvSpPr>
          <p:cNvPr id="32" name="文本框 31">
            <a:extLst>
              <a:ext uri="{FF2B5EF4-FFF2-40B4-BE49-F238E27FC236}">
                <a16:creationId xmlns:a16="http://schemas.microsoft.com/office/drawing/2014/main" id="{889937BC-840F-CEE6-B667-336FAAB00F16}"/>
              </a:ext>
            </a:extLst>
          </p:cNvPr>
          <p:cNvSpPr txBox="1"/>
          <p:nvPr/>
        </p:nvSpPr>
        <p:spPr>
          <a:xfrm>
            <a:off x="654954" y="1160917"/>
            <a:ext cx="8020734" cy="461665"/>
          </a:xfrm>
          <a:prstGeom prst="rect">
            <a:avLst/>
          </a:prstGeom>
          <a:noFill/>
        </p:spPr>
        <p:txBody>
          <a:bodyPr wrap="square" rtlCol="0">
            <a:spAutoFit/>
          </a:bodyPr>
          <a:lstStyle/>
          <a:p>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例如：从下列的</a:t>
            </a:r>
            <a:r>
              <a:rPr lang="en-US" altLang="zh-CN" sz="2400" spc="-45" dirty="0" err="1">
                <a:latin typeface="微软雅黑" panose="020B0503020204020204" pitchFamily="34" charset="-122"/>
                <a:ea typeface="微软雅黑" panose="020B0503020204020204" pitchFamily="34" charset="-122"/>
                <a:cs typeface="Times New Roman" panose="02020603050405020304" pitchFamily="18" charset="0"/>
              </a:rPr>
              <a:t>free_list</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中请求分配</a:t>
            </a:r>
            <a:r>
              <a:rPr lang="en-US" altLang="zh-CN" sz="2400" spc="-45" dirty="0">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个连续页，那么</a:t>
            </a:r>
            <a:endParaRPr lang="en-US" altLang="zh-CN" sz="2400" b="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8" name="组合 37">
            <a:extLst>
              <a:ext uri="{FF2B5EF4-FFF2-40B4-BE49-F238E27FC236}">
                <a16:creationId xmlns:a16="http://schemas.microsoft.com/office/drawing/2014/main" id="{56935699-500D-4A33-7438-D44FAED04DCB}"/>
              </a:ext>
            </a:extLst>
          </p:cNvPr>
          <p:cNvGrpSpPr/>
          <p:nvPr/>
        </p:nvGrpSpPr>
        <p:grpSpPr>
          <a:xfrm>
            <a:off x="654954" y="2562118"/>
            <a:ext cx="8280179" cy="616125"/>
            <a:chOff x="1095876" y="2166192"/>
            <a:chExt cx="7510085" cy="616125"/>
          </a:xfrm>
        </p:grpSpPr>
        <p:grpSp>
          <p:nvGrpSpPr>
            <p:cNvPr id="3" name="组合 2">
              <a:extLst>
                <a:ext uri="{FF2B5EF4-FFF2-40B4-BE49-F238E27FC236}">
                  <a16:creationId xmlns:a16="http://schemas.microsoft.com/office/drawing/2014/main" id="{84AA6700-05EF-A45E-BC55-50BB0A32D278}"/>
                </a:ext>
              </a:extLst>
            </p:cNvPr>
            <p:cNvGrpSpPr/>
            <p:nvPr/>
          </p:nvGrpSpPr>
          <p:grpSpPr>
            <a:xfrm>
              <a:off x="1095876" y="2166193"/>
              <a:ext cx="7510085" cy="616124"/>
              <a:chOff x="814549" y="5588427"/>
              <a:chExt cx="7510085" cy="616124"/>
            </a:xfrm>
          </p:grpSpPr>
          <p:grpSp>
            <p:nvGrpSpPr>
              <p:cNvPr id="7" name="组合 6">
                <a:extLst>
                  <a:ext uri="{FF2B5EF4-FFF2-40B4-BE49-F238E27FC236}">
                    <a16:creationId xmlns:a16="http://schemas.microsoft.com/office/drawing/2014/main" id="{D55B499E-F8FA-F860-F7AE-DE57A4DDBBC2}"/>
                  </a:ext>
                </a:extLst>
              </p:cNvPr>
              <p:cNvGrpSpPr/>
              <p:nvPr/>
            </p:nvGrpSpPr>
            <p:grpSpPr>
              <a:xfrm>
                <a:off x="814549" y="5588427"/>
                <a:ext cx="7510085" cy="616124"/>
                <a:chOff x="1357746" y="4766222"/>
                <a:chExt cx="10032882" cy="887204"/>
              </a:xfrm>
            </p:grpSpPr>
            <p:sp>
              <p:nvSpPr>
                <p:cNvPr id="16" name="矩形 15">
                  <a:extLst>
                    <a:ext uri="{FF2B5EF4-FFF2-40B4-BE49-F238E27FC236}">
                      <a16:creationId xmlns:a16="http://schemas.microsoft.com/office/drawing/2014/main" id="{A1627A19-3C0D-D727-DC8C-5A4D87785DE6}"/>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8" name="矩形: 圆角 17">
                  <a:extLst>
                    <a:ext uri="{FF2B5EF4-FFF2-40B4-BE49-F238E27FC236}">
                      <a16:creationId xmlns:a16="http://schemas.microsoft.com/office/drawing/2014/main" id="{F57D6787-B908-2F88-22CE-379ADC27D51B}"/>
                    </a:ext>
                  </a:extLst>
                </p:cNvPr>
                <p:cNvSpPr/>
                <p:nvPr/>
              </p:nvSpPr>
              <p:spPr>
                <a:xfrm>
                  <a:off x="3906399" y="4766222"/>
                  <a:ext cx="2059709" cy="88720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0" name="矩形 19">
                  <a:extLst>
                    <a:ext uri="{FF2B5EF4-FFF2-40B4-BE49-F238E27FC236}">
                      <a16:creationId xmlns:a16="http://schemas.microsoft.com/office/drawing/2014/main" id="{F5150827-EDE3-D7AC-4FE4-15EDB206B981}"/>
                    </a:ext>
                  </a:extLst>
                </p:cNvPr>
                <p:cNvSpPr/>
                <p:nvPr/>
              </p:nvSpPr>
              <p:spPr>
                <a:xfrm>
                  <a:off x="9437643" y="4962705"/>
                  <a:ext cx="1952985"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=10</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cxnSp>
              <p:nvCxnSpPr>
                <p:cNvPr id="21" name="直接箭头连接符 20">
                  <a:extLst>
                    <a:ext uri="{FF2B5EF4-FFF2-40B4-BE49-F238E27FC236}">
                      <a16:creationId xmlns:a16="http://schemas.microsoft.com/office/drawing/2014/main" id="{2F1210FA-716E-0B0A-F8FF-84ADC149932A}"/>
                    </a:ext>
                  </a:extLst>
                </p:cNvPr>
                <p:cNvCxnSpPr>
                  <a:cxnSpLocks/>
                </p:cNvCxnSpPr>
                <p:nvPr/>
              </p:nvCxnSpPr>
              <p:spPr>
                <a:xfrm>
                  <a:off x="2992582" y="5048115"/>
                  <a:ext cx="9138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8" name="直接箭头连接符 7">
                <a:extLst>
                  <a:ext uri="{FF2B5EF4-FFF2-40B4-BE49-F238E27FC236}">
                    <a16:creationId xmlns:a16="http://schemas.microsoft.com/office/drawing/2014/main" id="{35D7F225-E0B4-0887-3988-F9F9541D6754}"/>
                  </a:ext>
                </a:extLst>
              </p:cNvPr>
              <p:cNvCxnSpPr>
                <a:cxnSpLocks/>
              </p:cNvCxnSpPr>
              <p:nvPr/>
            </p:nvCxnSpPr>
            <p:spPr>
              <a:xfrm flipH="1">
                <a:off x="2038301" y="5970148"/>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5" name="矩形: 圆角 34">
              <a:extLst>
                <a:ext uri="{FF2B5EF4-FFF2-40B4-BE49-F238E27FC236}">
                  <a16:creationId xmlns:a16="http://schemas.microsoft.com/office/drawing/2014/main" id="{C770803B-4D16-E644-CC71-BB76D50C3A9C}"/>
                </a:ext>
              </a:extLst>
            </p:cNvPr>
            <p:cNvSpPr/>
            <p:nvPr/>
          </p:nvSpPr>
          <p:spPr>
            <a:xfrm>
              <a:off x="5233480" y="2166192"/>
              <a:ext cx="1541789" cy="61612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Property=7</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cxnSp>
          <p:nvCxnSpPr>
            <p:cNvPr id="36" name="直接箭头连接符 35">
              <a:extLst>
                <a:ext uri="{FF2B5EF4-FFF2-40B4-BE49-F238E27FC236}">
                  <a16:creationId xmlns:a16="http://schemas.microsoft.com/office/drawing/2014/main" id="{2BE820DE-0460-A379-30CE-CB388D9C3BA9}"/>
                </a:ext>
              </a:extLst>
            </p:cNvPr>
            <p:cNvCxnSpPr>
              <a:cxnSpLocks/>
            </p:cNvCxnSpPr>
            <p:nvPr/>
          </p:nvCxnSpPr>
          <p:spPr>
            <a:xfrm>
              <a:off x="4549445" y="236195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003E401B-B5EE-D9E3-9FF3-41C1B84AAA56}"/>
                </a:ext>
              </a:extLst>
            </p:cNvPr>
            <p:cNvCxnSpPr>
              <a:cxnSpLocks/>
            </p:cNvCxnSpPr>
            <p:nvPr/>
          </p:nvCxnSpPr>
          <p:spPr>
            <a:xfrm flipH="1">
              <a:off x="4549445" y="254791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0" name="连接符: 曲线 39">
            <a:extLst>
              <a:ext uri="{FF2B5EF4-FFF2-40B4-BE49-F238E27FC236}">
                <a16:creationId xmlns:a16="http://schemas.microsoft.com/office/drawing/2014/main" id="{5773C93B-387B-7C5E-C590-C46B93DB20BF}"/>
              </a:ext>
            </a:extLst>
          </p:cNvPr>
          <p:cNvCxnSpPr>
            <a:stCxn id="35" idx="3"/>
            <a:endCxn id="16" idx="1"/>
          </p:cNvCxnSpPr>
          <p:nvPr/>
        </p:nvCxnSpPr>
        <p:spPr>
          <a:xfrm flipH="1">
            <a:off x="654954" y="2870180"/>
            <a:ext cx="6261765" cy="12700"/>
          </a:xfrm>
          <a:prstGeom prst="curvedConnector5">
            <a:avLst>
              <a:gd name="adj1" fmla="val -3651"/>
              <a:gd name="adj2" fmla="val 4225685"/>
              <a:gd name="adj3" fmla="val 1036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连接符: 曲线 41">
            <a:extLst>
              <a:ext uri="{FF2B5EF4-FFF2-40B4-BE49-F238E27FC236}">
                <a16:creationId xmlns:a16="http://schemas.microsoft.com/office/drawing/2014/main" id="{0EE287B8-8A30-99D3-4EE1-40B0792F8430}"/>
              </a:ext>
            </a:extLst>
          </p:cNvPr>
          <p:cNvCxnSpPr>
            <a:stCxn id="16" idx="1"/>
            <a:endCxn id="35" idx="3"/>
          </p:cNvCxnSpPr>
          <p:nvPr/>
        </p:nvCxnSpPr>
        <p:spPr>
          <a:xfrm rot="10800000" flipH="1">
            <a:off x="654953" y="2870180"/>
            <a:ext cx="6261765" cy="12700"/>
          </a:xfrm>
          <a:prstGeom prst="curvedConnector5">
            <a:avLst>
              <a:gd name="adj1" fmla="val -3651"/>
              <a:gd name="adj2" fmla="val 4225685"/>
              <a:gd name="adj3" fmla="val 10365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E729D0D1-A71F-A713-B4B0-BB13A18C11E1}"/>
              </a:ext>
            </a:extLst>
          </p:cNvPr>
          <p:cNvGrpSpPr/>
          <p:nvPr/>
        </p:nvGrpSpPr>
        <p:grpSpPr>
          <a:xfrm>
            <a:off x="654953" y="4716705"/>
            <a:ext cx="8280180" cy="616125"/>
            <a:chOff x="1095876" y="2166192"/>
            <a:chExt cx="7510085" cy="616125"/>
          </a:xfrm>
        </p:grpSpPr>
        <p:grpSp>
          <p:nvGrpSpPr>
            <p:cNvPr id="44" name="组合 43">
              <a:extLst>
                <a:ext uri="{FF2B5EF4-FFF2-40B4-BE49-F238E27FC236}">
                  <a16:creationId xmlns:a16="http://schemas.microsoft.com/office/drawing/2014/main" id="{7DAF9B01-EC1B-D6F0-16F0-8D2F4C3D0810}"/>
                </a:ext>
              </a:extLst>
            </p:cNvPr>
            <p:cNvGrpSpPr/>
            <p:nvPr/>
          </p:nvGrpSpPr>
          <p:grpSpPr>
            <a:xfrm>
              <a:off x="1095876" y="2166193"/>
              <a:ext cx="7510085" cy="616124"/>
              <a:chOff x="814549" y="5588427"/>
              <a:chExt cx="7510085" cy="616124"/>
            </a:xfrm>
          </p:grpSpPr>
          <p:grpSp>
            <p:nvGrpSpPr>
              <p:cNvPr id="48" name="组合 47">
                <a:extLst>
                  <a:ext uri="{FF2B5EF4-FFF2-40B4-BE49-F238E27FC236}">
                    <a16:creationId xmlns:a16="http://schemas.microsoft.com/office/drawing/2014/main" id="{3D6C73B6-F490-8246-2FF3-29EE45D555FE}"/>
                  </a:ext>
                </a:extLst>
              </p:cNvPr>
              <p:cNvGrpSpPr/>
              <p:nvPr/>
            </p:nvGrpSpPr>
            <p:grpSpPr>
              <a:xfrm>
                <a:off x="814549" y="5588427"/>
                <a:ext cx="7510085" cy="616124"/>
                <a:chOff x="1357746" y="4766222"/>
                <a:chExt cx="10032882" cy="887204"/>
              </a:xfrm>
            </p:grpSpPr>
            <p:sp>
              <p:nvSpPr>
                <p:cNvPr id="50" name="矩形 49">
                  <a:extLst>
                    <a:ext uri="{FF2B5EF4-FFF2-40B4-BE49-F238E27FC236}">
                      <a16:creationId xmlns:a16="http://schemas.microsoft.com/office/drawing/2014/main" id="{A7304C4F-3A4A-F14E-62EC-568509DEEE16}"/>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51" name="矩形: 圆角 50">
                  <a:extLst>
                    <a:ext uri="{FF2B5EF4-FFF2-40B4-BE49-F238E27FC236}">
                      <a16:creationId xmlns:a16="http://schemas.microsoft.com/office/drawing/2014/main" id="{9534921E-F5AA-B27D-9067-CF289F20BABE}"/>
                    </a:ext>
                  </a:extLst>
                </p:cNvPr>
                <p:cNvSpPr/>
                <p:nvPr/>
              </p:nvSpPr>
              <p:spPr>
                <a:xfrm>
                  <a:off x="3906399" y="4766222"/>
                  <a:ext cx="2059709" cy="88720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52" name="矩形 51">
                  <a:extLst>
                    <a:ext uri="{FF2B5EF4-FFF2-40B4-BE49-F238E27FC236}">
                      <a16:creationId xmlns:a16="http://schemas.microsoft.com/office/drawing/2014/main" id="{1314B098-7947-5A5A-2414-13A231039E26}"/>
                    </a:ext>
                  </a:extLst>
                </p:cNvPr>
                <p:cNvSpPr/>
                <p:nvPr/>
              </p:nvSpPr>
              <p:spPr>
                <a:xfrm>
                  <a:off x="9583979" y="4962705"/>
                  <a:ext cx="1806649"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=6</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cxnSp>
              <p:nvCxnSpPr>
                <p:cNvPr id="53" name="直接箭头连接符 52">
                  <a:extLst>
                    <a:ext uri="{FF2B5EF4-FFF2-40B4-BE49-F238E27FC236}">
                      <a16:creationId xmlns:a16="http://schemas.microsoft.com/office/drawing/2014/main" id="{2E22F4F8-4457-7CEB-2D5C-8B1425FBA851}"/>
                    </a:ext>
                  </a:extLst>
                </p:cNvPr>
                <p:cNvCxnSpPr>
                  <a:cxnSpLocks/>
                </p:cNvCxnSpPr>
                <p:nvPr/>
              </p:nvCxnSpPr>
              <p:spPr>
                <a:xfrm>
                  <a:off x="2992582" y="5048115"/>
                  <a:ext cx="9138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9" name="直接箭头连接符 48">
                <a:extLst>
                  <a:ext uri="{FF2B5EF4-FFF2-40B4-BE49-F238E27FC236}">
                    <a16:creationId xmlns:a16="http://schemas.microsoft.com/office/drawing/2014/main" id="{4B737A36-C1A3-F381-914F-4AD4A2C89F78}"/>
                  </a:ext>
                </a:extLst>
              </p:cNvPr>
              <p:cNvCxnSpPr>
                <a:cxnSpLocks/>
              </p:cNvCxnSpPr>
              <p:nvPr/>
            </p:nvCxnSpPr>
            <p:spPr>
              <a:xfrm flipH="1">
                <a:off x="2038301" y="5970148"/>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5" name="矩形: 圆角 44">
              <a:extLst>
                <a:ext uri="{FF2B5EF4-FFF2-40B4-BE49-F238E27FC236}">
                  <a16:creationId xmlns:a16="http://schemas.microsoft.com/office/drawing/2014/main" id="{3BE8BA2D-72B4-372F-6FAF-AE8E5EAB872A}"/>
                </a:ext>
              </a:extLst>
            </p:cNvPr>
            <p:cNvSpPr/>
            <p:nvPr/>
          </p:nvSpPr>
          <p:spPr>
            <a:xfrm>
              <a:off x="5233480" y="2166192"/>
              <a:ext cx="1541789" cy="61612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Page*[4]</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cxnSp>
          <p:nvCxnSpPr>
            <p:cNvPr id="46" name="直接箭头连接符 45">
              <a:extLst>
                <a:ext uri="{FF2B5EF4-FFF2-40B4-BE49-F238E27FC236}">
                  <a16:creationId xmlns:a16="http://schemas.microsoft.com/office/drawing/2014/main" id="{F685EC94-92DB-FD08-049E-239A634D7ACF}"/>
                </a:ext>
              </a:extLst>
            </p:cNvPr>
            <p:cNvCxnSpPr>
              <a:cxnSpLocks/>
            </p:cNvCxnSpPr>
            <p:nvPr/>
          </p:nvCxnSpPr>
          <p:spPr>
            <a:xfrm>
              <a:off x="4549445" y="236195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8D3D27F9-52F2-EBA7-1030-58E734D5D8C6}"/>
                </a:ext>
              </a:extLst>
            </p:cNvPr>
            <p:cNvCxnSpPr>
              <a:cxnSpLocks/>
            </p:cNvCxnSpPr>
            <p:nvPr/>
          </p:nvCxnSpPr>
          <p:spPr>
            <a:xfrm flipH="1">
              <a:off x="4549445" y="254791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54" name="连接符: 曲线 53">
            <a:extLst>
              <a:ext uri="{FF2B5EF4-FFF2-40B4-BE49-F238E27FC236}">
                <a16:creationId xmlns:a16="http://schemas.microsoft.com/office/drawing/2014/main" id="{0CCB9042-A728-49EB-84FF-6BDAD40C7B19}"/>
              </a:ext>
            </a:extLst>
          </p:cNvPr>
          <p:cNvCxnSpPr>
            <a:stCxn id="45" idx="3"/>
            <a:endCxn id="50" idx="1"/>
          </p:cNvCxnSpPr>
          <p:nvPr/>
        </p:nvCxnSpPr>
        <p:spPr>
          <a:xfrm flipH="1">
            <a:off x="654953" y="5024767"/>
            <a:ext cx="6261766" cy="12700"/>
          </a:xfrm>
          <a:prstGeom prst="curvedConnector5">
            <a:avLst>
              <a:gd name="adj1" fmla="val -3651"/>
              <a:gd name="adj2" fmla="val 4225685"/>
              <a:gd name="adj3" fmla="val 10365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连接符: 曲线 54">
            <a:extLst>
              <a:ext uri="{FF2B5EF4-FFF2-40B4-BE49-F238E27FC236}">
                <a16:creationId xmlns:a16="http://schemas.microsoft.com/office/drawing/2014/main" id="{8D055954-4973-2B82-7020-411D71191742}"/>
              </a:ext>
            </a:extLst>
          </p:cNvPr>
          <p:cNvCxnSpPr>
            <a:stCxn id="50" idx="1"/>
            <a:endCxn id="45" idx="3"/>
          </p:cNvCxnSpPr>
          <p:nvPr/>
        </p:nvCxnSpPr>
        <p:spPr>
          <a:xfrm rot="10800000" flipH="1">
            <a:off x="654953" y="5024767"/>
            <a:ext cx="6261766" cy="12700"/>
          </a:xfrm>
          <a:prstGeom prst="curvedConnector5">
            <a:avLst>
              <a:gd name="adj1" fmla="val -3651"/>
              <a:gd name="adj2" fmla="val 4225685"/>
              <a:gd name="adj3" fmla="val 10365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箭头: 下 55">
            <a:extLst>
              <a:ext uri="{FF2B5EF4-FFF2-40B4-BE49-F238E27FC236}">
                <a16:creationId xmlns:a16="http://schemas.microsoft.com/office/drawing/2014/main" id="{E6F914D7-C814-0C44-2D20-A92EB65D0627}"/>
              </a:ext>
            </a:extLst>
          </p:cNvPr>
          <p:cNvSpPr/>
          <p:nvPr/>
        </p:nvSpPr>
        <p:spPr>
          <a:xfrm>
            <a:off x="4176074" y="3601039"/>
            <a:ext cx="439105" cy="644976"/>
          </a:xfrm>
          <a:prstGeom prst="downArrow">
            <a:avLst/>
          </a:prstGeom>
          <a:solidFill>
            <a:srgbClr val="B4C7E7"/>
          </a:solidFill>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Tree>
    <p:extLst>
      <p:ext uri="{BB962C8B-B14F-4D97-AF65-F5344CB8AC3E}">
        <p14:creationId xmlns:p14="http://schemas.microsoft.com/office/powerpoint/2010/main" val="1726241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alloc_pages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12</a:t>
            </a:fld>
            <a:endParaRPr lang="en-US" dirty="0"/>
          </a:p>
        </p:txBody>
      </p:sp>
      <p:sp>
        <p:nvSpPr>
          <p:cNvPr id="8" name="文本框 7">
            <a:extLst>
              <a:ext uri="{FF2B5EF4-FFF2-40B4-BE49-F238E27FC236}">
                <a16:creationId xmlns:a16="http://schemas.microsoft.com/office/drawing/2014/main" id="{C2D39162-030E-6281-DC2F-08B63E6CF50F}"/>
              </a:ext>
            </a:extLst>
          </p:cNvPr>
          <p:cNvSpPr txBox="1"/>
          <p:nvPr/>
        </p:nvSpPr>
        <p:spPr>
          <a:xfrm>
            <a:off x="376238" y="1058471"/>
            <a:ext cx="4572000" cy="5355312"/>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static</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a:t>
            </a:r>
            <a:r>
              <a:rPr lang="en-US" altLang="zh-CN" b="0" dirty="0">
                <a:solidFill>
                  <a:srgbClr val="267F99"/>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 *</a:t>
            </a:r>
          </a:p>
          <a:p>
            <a:r>
              <a:rPr lang="en-US" altLang="zh-CN" b="0" dirty="0" err="1">
                <a:solidFill>
                  <a:srgbClr val="795E26"/>
                </a:solidFill>
                <a:effectLst/>
                <a:latin typeface="Consolas" panose="020B0609020204030204" pitchFamily="49" charset="0"/>
              </a:rPr>
              <a:t>default_alloc_pages</a:t>
            </a:r>
            <a:r>
              <a:rPr lang="en-US" altLang="zh-CN" b="0" dirty="0">
                <a:solidFill>
                  <a:srgbClr val="000000"/>
                </a:solidFill>
                <a:effectLst/>
                <a:latin typeface="Consolas" panose="020B0609020204030204" pitchFamily="49" charset="0"/>
              </a:rPr>
              <a:t>(</a:t>
            </a:r>
            <a:r>
              <a:rPr lang="en-US" altLang="zh-CN" b="0" dirty="0" err="1">
                <a:solidFill>
                  <a:srgbClr val="267F99"/>
                </a:solidFill>
                <a:effectLst/>
                <a:latin typeface="Consolas" panose="020B0609020204030204" pitchFamily="49" charset="0"/>
              </a:rPr>
              <a:t>size_t</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n</a:t>
            </a:r>
            <a:r>
              <a:rPr lang="en-US" altLang="zh-CN" b="0" dirty="0">
                <a:solidFill>
                  <a:srgbClr val="000000"/>
                </a:solidFill>
                <a:effectLst/>
                <a:latin typeface="Consolas" panose="020B0609020204030204" pitchFamily="49" charset="0"/>
              </a:rPr>
              <a:t>) {</a:t>
            </a:r>
          </a:p>
          <a:p>
            <a:r>
              <a:rPr lang="en-US" altLang="zh-CN" b="0" dirty="0">
                <a:solidFill>
                  <a:srgbClr val="AF00DB"/>
                </a:solidFill>
                <a:effectLst/>
                <a:latin typeface="Consolas" panose="020B0609020204030204" pitchFamily="49" charset="0"/>
              </a:rPr>
              <a:t>#ifdef</a:t>
            </a:r>
            <a:r>
              <a:rPr lang="en-US" altLang="zh-CN" b="0" dirty="0">
                <a:solidFill>
                  <a:srgbClr val="0000FF"/>
                </a:solidFill>
                <a:effectLst/>
                <a:latin typeface="Consolas" panose="020B0609020204030204" pitchFamily="49" charset="0"/>
              </a:rPr>
              <a:t> LAB2_EX1</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(n &gt;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(n &gt; </a:t>
            </a:r>
            <a:r>
              <a:rPr lang="en-US" altLang="zh-CN" b="0" dirty="0" err="1">
                <a:solidFill>
                  <a:srgbClr val="000000"/>
                </a:solidFill>
                <a:effectLst/>
                <a:latin typeface="Consolas" panose="020B0609020204030204" pitchFamily="49" charset="0"/>
              </a:rPr>
              <a:t>nr_free</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return</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NULL</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*page = </a:t>
            </a:r>
            <a:r>
              <a:rPr lang="en-US" altLang="zh-CN" b="0" dirty="0">
                <a:solidFill>
                  <a:srgbClr val="0000FF"/>
                </a:solidFill>
                <a:effectLst/>
                <a:latin typeface="Consolas" panose="020B0609020204030204" pitchFamily="49" charset="0"/>
              </a:rPr>
              <a:t>NULL</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list_entry_t</a:t>
            </a:r>
            <a:r>
              <a:rPr lang="en-US" altLang="zh-CN" b="0" dirty="0">
                <a:solidFill>
                  <a:srgbClr val="000000"/>
                </a:solidFill>
                <a:effectLst/>
                <a:latin typeface="Consolas" panose="020B0609020204030204" pitchFamily="49" charset="0"/>
              </a:rPr>
              <a:t> *le = &amp;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 TODO: optimize (next-fit)</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while</a:t>
            </a:r>
            <a:r>
              <a:rPr lang="en-US" altLang="zh-CN" b="0" dirty="0">
                <a:solidFill>
                  <a:srgbClr val="000000"/>
                </a:solidFill>
                <a:effectLst/>
                <a:latin typeface="Consolas" panose="020B0609020204030204" pitchFamily="49" charset="0"/>
              </a:rPr>
              <a:t> ((le = </a:t>
            </a:r>
            <a:r>
              <a:rPr lang="en-US" altLang="zh-CN" b="0" dirty="0" err="1">
                <a:solidFill>
                  <a:srgbClr val="795E26"/>
                </a:solidFill>
                <a:effectLst/>
                <a:latin typeface="Consolas" panose="020B0609020204030204" pitchFamily="49" charset="0"/>
              </a:rPr>
              <a:t>list_next</a:t>
            </a:r>
            <a:r>
              <a:rPr lang="en-US" altLang="zh-CN" b="0" dirty="0">
                <a:solidFill>
                  <a:srgbClr val="000000"/>
                </a:solidFill>
                <a:effectLst/>
                <a:latin typeface="Consolas" panose="020B0609020204030204" pitchFamily="49" charset="0"/>
              </a:rPr>
              <a:t>(le)) != &amp;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 = </a:t>
            </a:r>
            <a:r>
              <a:rPr lang="en-US" altLang="zh-CN" b="0" dirty="0">
                <a:solidFill>
                  <a:srgbClr val="795E26"/>
                </a:solidFill>
                <a:effectLst/>
                <a:latin typeface="Consolas" panose="020B0609020204030204" pitchFamily="49" charset="0"/>
              </a:rPr>
              <a:t>le2page</a:t>
            </a:r>
            <a:r>
              <a:rPr lang="en-US" altLang="zh-CN" b="0" dirty="0">
                <a:solidFill>
                  <a:srgbClr val="000000"/>
                </a:solidFill>
                <a:effectLst/>
                <a:latin typeface="Consolas" panose="020B0609020204030204" pitchFamily="49" charset="0"/>
              </a:rPr>
              <a:t>(le, </a:t>
            </a:r>
            <a:r>
              <a:rPr lang="en-US" altLang="zh-CN" b="0" dirty="0" err="1">
                <a:solidFill>
                  <a:srgbClr val="00000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&gt;= n) {</a:t>
            </a:r>
          </a:p>
          <a:p>
            <a:r>
              <a:rPr lang="en-US" altLang="zh-CN" b="0" dirty="0">
                <a:solidFill>
                  <a:srgbClr val="000000"/>
                </a:solidFill>
                <a:effectLst/>
                <a:latin typeface="Consolas" panose="020B0609020204030204" pitchFamily="49" charset="0"/>
              </a:rPr>
              <a:t>            page = p;</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break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p>
        </p:txBody>
      </p:sp>
      <p:sp>
        <p:nvSpPr>
          <p:cNvPr id="13" name="矩形 12">
            <a:extLst>
              <a:ext uri="{FF2B5EF4-FFF2-40B4-BE49-F238E27FC236}">
                <a16:creationId xmlns:a16="http://schemas.microsoft.com/office/drawing/2014/main" id="{5436426B-BDAC-FBEA-F6D5-0A002E28CFDA}"/>
              </a:ext>
            </a:extLst>
          </p:cNvPr>
          <p:cNvSpPr/>
          <p:nvPr/>
        </p:nvSpPr>
        <p:spPr>
          <a:xfrm>
            <a:off x="486393" y="1941918"/>
            <a:ext cx="3086366" cy="1150070"/>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7" name="文本框 16">
            <a:extLst>
              <a:ext uri="{FF2B5EF4-FFF2-40B4-BE49-F238E27FC236}">
                <a16:creationId xmlns:a16="http://schemas.microsoft.com/office/drawing/2014/main" id="{09A5ED17-6007-1C23-B015-13EDD59A399A}"/>
              </a:ext>
            </a:extLst>
          </p:cNvPr>
          <p:cNvSpPr txBox="1"/>
          <p:nvPr/>
        </p:nvSpPr>
        <p:spPr>
          <a:xfrm>
            <a:off x="5058393" y="2332287"/>
            <a:ext cx="3400882" cy="400110"/>
          </a:xfrm>
          <a:prstGeom prst="rect">
            <a:avLst/>
          </a:prstGeom>
          <a:noFill/>
        </p:spPr>
        <p:txBody>
          <a:bodyPr wrap="square" rtlCol="0">
            <a:spAutoFit/>
          </a:bodyPr>
          <a:lstStyle/>
          <a:p>
            <a:r>
              <a:rPr lang="zh-CN" altLang="en-US" sz="2000" dirty="0"/>
              <a:t>确保</a:t>
            </a:r>
            <a:r>
              <a:rPr lang="en-US" altLang="zh-CN" sz="2000" dirty="0"/>
              <a:t>n</a:t>
            </a:r>
            <a:r>
              <a:rPr lang="zh-CN" altLang="en-US" sz="2000" dirty="0"/>
              <a:t>不会非正或超出范围</a:t>
            </a:r>
          </a:p>
        </p:txBody>
      </p:sp>
      <p:cxnSp>
        <p:nvCxnSpPr>
          <p:cNvPr id="20" name="直接连接符 19">
            <a:extLst>
              <a:ext uri="{FF2B5EF4-FFF2-40B4-BE49-F238E27FC236}">
                <a16:creationId xmlns:a16="http://schemas.microsoft.com/office/drawing/2014/main" id="{800E29BA-6BBD-CDFA-6DF3-F0557EE5D69F}"/>
              </a:ext>
            </a:extLst>
          </p:cNvPr>
          <p:cNvCxnSpPr>
            <a:stCxn id="13" idx="3"/>
            <a:endCxn id="17" idx="1"/>
          </p:cNvCxnSpPr>
          <p:nvPr/>
        </p:nvCxnSpPr>
        <p:spPr>
          <a:xfrm>
            <a:off x="3572759" y="2516953"/>
            <a:ext cx="1485634" cy="1538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1" name="矩形 20">
            <a:extLst>
              <a:ext uri="{FF2B5EF4-FFF2-40B4-BE49-F238E27FC236}">
                <a16:creationId xmlns:a16="http://schemas.microsoft.com/office/drawing/2014/main" id="{3F891AE9-DE0A-C3C6-11E2-80EA7D705EF7}"/>
              </a:ext>
            </a:extLst>
          </p:cNvPr>
          <p:cNvSpPr/>
          <p:nvPr/>
        </p:nvSpPr>
        <p:spPr>
          <a:xfrm>
            <a:off x="376237" y="3875983"/>
            <a:ext cx="4682155" cy="2194873"/>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2" name="文本框 21">
            <a:extLst>
              <a:ext uri="{FF2B5EF4-FFF2-40B4-BE49-F238E27FC236}">
                <a16:creationId xmlns:a16="http://schemas.microsoft.com/office/drawing/2014/main" id="{4886B1F9-32C9-B15A-F818-383BC0CC5898}"/>
              </a:ext>
            </a:extLst>
          </p:cNvPr>
          <p:cNvSpPr txBox="1"/>
          <p:nvPr/>
        </p:nvSpPr>
        <p:spPr>
          <a:xfrm>
            <a:off x="5628573" y="4650253"/>
            <a:ext cx="2830702" cy="707886"/>
          </a:xfrm>
          <a:prstGeom prst="rect">
            <a:avLst/>
          </a:prstGeom>
          <a:noFill/>
        </p:spPr>
        <p:txBody>
          <a:bodyPr wrap="square" rtlCol="0">
            <a:spAutoFit/>
          </a:bodyPr>
          <a:lstStyle/>
          <a:p>
            <a:r>
              <a:rPr lang="zh-CN" altLang="en-US" sz="2000" dirty="0"/>
              <a:t>查找一个空闲页数大于或等于请求大小的结点</a:t>
            </a:r>
          </a:p>
        </p:txBody>
      </p:sp>
      <p:cxnSp>
        <p:nvCxnSpPr>
          <p:cNvPr id="24" name="直接连接符 23">
            <a:extLst>
              <a:ext uri="{FF2B5EF4-FFF2-40B4-BE49-F238E27FC236}">
                <a16:creationId xmlns:a16="http://schemas.microsoft.com/office/drawing/2014/main" id="{DF68CFCE-22DE-2DBE-3562-AA139E07E0CE}"/>
              </a:ext>
            </a:extLst>
          </p:cNvPr>
          <p:cNvCxnSpPr>
            <a:stCxn id="21" idx="3"/>
            <a:endCxn id="22" idx="1"/>
          </p:cNvCxnSpPr>
          <p:nvPr/>
        </p:nvCxnSpPr>
        <p:spPr>
          <a:xfrm>
            <a:off x="5058392" y="4973420"/>
            <a:ext cx="570181" cy="3077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2644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alloc_pages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13</a:t>
            </a:fld>
            <a:endParaRPr lang="en-US" dirty="0"/>
          </a:p>
        </p:txBody>
      </p:sp>
      <p:sp>
        <p:nvSpPr>
          <p:cNvPr id="4" name="文本框 3">
            <a:extLst>
              <a:ext uri="{FF2B5EF4-FFF2-40B4-BE49-F238E27FC236}">
                <a16:creationId xmlns:a16="http://schemas.microsoft.com/office/drawing/2014/main" id="{A8ED871E-C9C4-5E7E-DDFB-4CBB51931357}"/>
              </a:ext>
            </a:extLst>
          </p:cNvPr>
          <p:cNvSpPr txBox="1"/>
          <p:nvPr/>
        </p:nvSpPr>
        <p:spPr>
          <a:xfrm>
            <a:off x="376238" y="1342329"/>
            <a:ext cx="4572000" cy="5078313"/>
          </a:xfrm>
          <a:prstGeom prst="rect">
            <a:avLst/>
          </a:prstGeom>
          <a:noFill/>
        </p:spPr>
        <p:txBody>
          <a:bodyPr wrap="square">
            <a:spAutoFit/>
          </a:bodyPr>
          <a:lstStyle/>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(page != </a:t>
            </a:r>
            <a:r>
              <a:rPr lang="en-US" altLang="zh-CN" b="0" dirty="0">
                <a:solidFill>
                  <a:srgbClr val="0000FF"/>
                </a:solidFill>
                <a:effectLst/>
                <a:latin typeface="Consolas" panose="020B0609020204030204" pitchFamily="49" charset="0"/>
              </a:rPr>
              <a:t>NULL</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&gt; n) {</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 = page + n;</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a:t>
            </a:r>
            <a:r>
              <a:rPr lang="en-US" altLang="zh-CN" b="0" dirty="0">
                <a:solidFill>
                  <a:srgbClr val="001080"/>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SetPageProperty</a:t>
            </a:r>
            <a:r>
              <a:rPr lang="en-US" altLang="zh-CN" b="0" dirty="0">
                <a:solidFill>
                  <a:srgbClr val="000000"/>
                </a:solidFill>
                <a:effectLst/>
                <a:latin typeface="Consolas" panose="020B0609020204030204" pitchFamily="49" charset="0"/>
              </a:rPr>
              <a:t>(p);</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list_add_after</a:t>
            </a:r>
            <a:r>
              <a:rPr lang="en-US" altLang="zh-CN" b="0" dirty="0">
                <a:solidFill>
                  <a:srgbClr val="000000"/>
                </a:solidFill>
                <a:effectLst/>
                <a:latin typeface="Consolas" panose="020B0609020204030204" pitchFamily="49" charset="0"/>
              </a:rPr>
              <a:t>(&amp;(</a:t>
            </a:r>
            <a:r>
              <a:rPr lang="en-US" altLang="zh-CN" b="0" dirty="0">
                <a:solidFill>
                  <a:srgbClr val="001080"/>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 &amp;(</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list_del</a:t>
            </a:r>
            <a:r>
              <a:rPr lang="en-US" altLang="zh-CN" b="0" dirty="0">
                <a:solidFill>
                  <a:srgbClr val="000000"/>
                </a:solidFill>
                <a:effectLst/>
                <a:latin typeface="Consolas" panose="020B0609020204030204" pitchFamily="49" charset="0"/>
              </a:rPr>
              <a:t>(&amp;(</a:t>
            </a:r>
            <a:r>
              <a:rPr lang="en-US" altLang="zh-CN" b="0" dirty="0">
                <a:solidFill>
                  <a:srgbClr val="001080"/>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nr_free</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ClearPageProperty</a:t>
            </a:r>
            <a:r>
              <a:rPr lang="en-US" altLang="zh-CN" b="0" dirty="0">
                <a:solidFill>
                  <a:srgbClr val="000000"/>
                </a:solidFill>
                <a:effectLst/>
                <a:latin typeface="Consolas" panose="020B0609020204030204" pitchFamily="49" charset="0"/>
              </a:rPr>
              <a:t>(page);</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return</a:t>
            </a:r>
            <a:r>
              <a:rPr lang="en-US" altLang="zh-CN" b="0" dirty="0">
                <a:solidFill>
                  <a:srgbClr val="000000"/>
                </a:solidFill>
                <a:effectLst/>
                <a:latin typeface="Consolas" panose="020B0609020204030204" pitchFamily="49" charset="0"/>
              </a:rPr>
              <a:t> page;</a:t>
            </a:r>
          </a:p>
          <a:p>
            <a:r>
              <a:rPr lang="en-US" altLang="zh-CN" b="0" dirty="0">
                <a:solidFill>
                  <a:srgbClr val="AF00DB"/>
                </a:solidFill>
                <a:effectLst/>
                <a:latin typeface="Consolas" panose="020B0609020204030204" pitchFamily="49" charset="0"/>
              </a:rPr>
              <a:t>#endif</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a:t>
            </a:r>
          </a:p>
        </p:txBody>
      </p:sp>
      <p:sp>
        <p:nvSpPr>
          <p:cNvPr id="9" name="矩形 8">
            <a:extLst>
              <a:ext uri="{FF2B5EF4-FFF2-40B4-BE49-F238E27FC236}">
                <a16:creationId xmlns:a16="http://schemas.microsoft.com/office/drawing/2014/main" id="{A87F9ABE-FB3A-700E-BB0F-164955A88A3A}"/>
              </a:ext>
            </a:extLst>
          </p:cNvPr>
          <p:cNvSpPr/>
          <p:nvPr/>
        </p:nvSpPr>
        <p:spPr>
          <a:xfrm>
            <a:off x="376238" y="1604125"/>
            <a:ext cx="4682155" cy="2355134"/>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1" name="文本框 10">
            <a:extLst>
              <a:ext uri="{FF2B5EF4-FFF2-40B4-BE49-F238E27FC236}">
                <a16:creationId xmlns:a16="http://schemas.microsoft.com/office/drawing/2014/main" id="{11DCF534-D465-3D91-0F2F-CCA23C8588B1}"/>
              </a:ext>
            </a:extLst>
          </p:cNvPr>
          <p:cNvSpPr txBox="1"/>
          <p:nvPr/>
        </p:nvSpPr>
        <p:spPr>
          <a:xfrm>
            <a:off x="5614881" y="2320027"/>
            <a:ext cx="3060807" cy="1323439"/>
          </a:xfrm>
          <a:prstGeom prst="rect">
            <a:avLst/>
          </a:prstGeom>
          <a:noFill/>
        </p:spPr>
        <p:txBody>
          <a:bodyPr wrap="square" rtlCol="0">
            <a:spAutoFit/>
          </a:bodyPr>
          <a:lstStyle/>
          <a:p>
            <a:r>
              <a:rPr lang="zh-CN" altLang="en-US" sz="2000" dirty="0"/>
              <a:t>如果结点的空闲页大于请求，则需要将他未分配页对应的</a:t>
            </a:r>
            <a:r>
              <a:rPr lang="en-US" altLang="zh-CN" sz="2000" dirty="0"/>
              <a:t>page</a:t>
            </a:r>
            <a:r>
              <a:rPr lang="zh-CN" altLang="en-US" sz="2000" dirty="0"/>
              <a:t>作为表头插入到</a:t>
            </a:r>
            <a:r>
              <a:rPr lang="en-US" altLang="zh-CN" sz="2000" dirty="0" err="1"/>
              <a:t>free_list</a:t>
            </a:r>
            <a:endParaRPr lang="zh-CN" altLang="en-US" sz="2000" dirty="0"/>
          </a:p>
        </p:txBody>
      </p:sp>
      <p:cxnSp>
        <p:nvCxnSpPr>
          <p:cNvPr id="13" name="直接连接符 12">
            <a:extLst>
              <a:ext uri="{FF2B5EF4-FFF2-40B4-BE49-F238E27FC236}">
                <a16:creationId xmlns:a16="http://schemas.microsoft.com/office/drawing/2014/main" id="{2A67400C-A03D-0B00-35C7-2C67C897A28D}"/>
              </a:ext>
            </a:extLst>
          </p:cNvPr>
          <p:cNvCxnSpPr>
            <a:cxnSpLocks/>
            <a:stCxn id="9" idx="3"/>
            <a:endCxn id="11" idx="1"/>
          </p:cNvCxnSpPr>
          <p:nvPr/>
        </p:nvCxnSpPr>
        <p:spPr>
          <a:xfrm>
            <a:off x="5058393" y="2781692"/>
            <a:ext cx="556488" cy="20005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8F19490C-8F74-830D-8B98-24326EB51576}"/>
              </a:ext>
            </a:extLst>
          </p:cNvPr>
          <p:cNvSpPr/>
          <p:nvPr/>
        </p:nvSpPr>
        <p:spPr>
          <a:xfrm>
            <a:off x="376237" y="4122222"/>
            <a:ext cx="4682155" cy="1393450"/>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7" name="文本框 16">
            <a:extLst>
              <a:ext uri="{FF2B5EF4-FFF2-40B4-BE49-F238E27FC236}">
                <a16:creationId xmlns:a16="http://schemas.microsoft.com/office/drawing/2014/main" id="{432C98C9-2E8E-7E3C-A7F0-83B215D78835}"/>
              </a:ext>
            </a:extLst>
          </p:cNvPr>
          <p:cNvSpPr txBox="1"/>
          <p:nvPr/>
        </p:nvSpPr>
        <p:spPr>
          <a:xfrm>
            <a:off x="5614881" y="4357282"/>
            <a:ext cx="3060807" cy="1015663"/>
          </a:xfrm>
          <a:prstGeom prst="rect">
            <a:avLst/>
          </a:prstGeom>
          <a:noFill/>
        </p:spPr>
        <p:txBody>
          <a:bodyPr wrap="square" rtlCol="0">
            <a:spAutoFit/>
          </a:bodyPr>
          <a:lstStyle/>
          <a:p>
            <a:r>
              <a:rPr lang="zh-CN" altLang="en-US" sz="2000" dirty="0"/>
              <a:t>删除原先的结点，更新空闲页数目，将</a:t>
            </a:r>
            <a:r>
              <a:rPr lang="en-US" altLang="zh-CN" sz="2000" dirty="0"/>
              <a:t>page</a:t>
            </a:r>
            <a:r>
              <a:rPr lang="zh-CN" altLang="en-US" sz="2000" dirty="0"/>
              <a:t>的</a:t>
            </a:r>
            <a:r>
              <a:rPr lang="en-US" altLang="zh-CN" sz="2000" dirty="0"/>
              <a:t>property</a:t>
            </a:r>
            <a:r>
              <a:rPr lang="zh-CN" altLang="en-US" sz="2000" dirty="0"/>
              <a:t>置为无效</a:t>
            </a:r>
          </a:p>
        </p:txBody>
      </p:sp>
      <p:cxnSp>
        <p:nvCxnSpPr>
          <p:cNvPr id="19" name="直接连接符 18">
            <a:extLst>
              <a:ext uri="{FF2B5EF4-FFF2-40B4-BE49-F238E27FC236}">
                <a16:creationId xmlns:a16="http://schemas.microsoft.com/office/drawing/2014/main" id="{2EB0F2FF-017C-3719-3145-553EBAFAD87F}"/>
              </a:ext>
            </a:extLst>
          </p:cNvPr>
          <p:cNvCxnSpPr>
            <a:stCxn id="14" idx="3"/>
            <a:endCxn id="17" idx="1"/>
          </p:cNvCxnSpPr>
          <p:nvPr/>
        </p:nvCxnSpPr>
        <p:spPr>
          <a:xfrm>
            <a:off x="5058392" y="4818947"/>
            <a:ext cx="556489" cy="4616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770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free_pages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14</a:t>
            </a:fld>
            <a:endParaRPr lang="en-US" dirty="0"/>
          </a:p>
        </p:txBody>
      </p:sp>
      <p:sp>
        <p:nvSpPr>
          <p:cNvPr id="32" name="文本框 31">
            <a:extLst>
              <a:ext uri="{FF2B5EF4-FFF2-40B4-BE49-F238E27FC236}">
                <a16:creationId xmlns:a16="http://schemas.microsoft.com/office/drawing/2014/main" id="{889937BC-840F-CEE6-B667-336FAAB00F16}"/>
              </a:ext>
            </a:extLst>
          </p:cNvPr>
          <p:cNvSpPr txBox="1"/>
          <p:nvPr/>
        </p:nvSpPr>
        <p:spPr>
          <a:xfrm>
            <a:off x="654954" y="1160917"/>
            <a:ext cx="8020734" cy="461665"/>
          </a:xfrm>
          <a:prstGeom prst="rect">
            <a:avLst/>
          </a:prstGeom>
          <a:noFill/>
        </p:spPr>
        <p:txBody>
          <a:bodyPr wrap="square" rtlCol="0">
            <a:spAutoFit/>
          </a:bodyPr>
          <a:lstStyle/>
          <a:p>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例如：从下列的</a:t>
            </a:r>
            <a:r>
              <a:rPr lang="en-US" altLang="zh-CN" sz="2400" spc="-45" dirty="0" err="1">
                <a:latin typeface="微软雅黑" panose="020B0503020204020204" pitchFamily="34" charset="-122"/>
                <a:ea typeface="微软雅黑" panose="020B0503020204020204" pitchFamily="34" charset="-122"/>
                <a:cs typeface="Times New Roman" panose="02020603050405020304" pitchFamily="18" charset="0"/>
              </a:rPr>
              <a:t>free_list</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回收</a:t>
            </a:r>
            <a:r>
              <a:rPr lang="en-US" altLang="zh-CN" sz="2400" spc="-45" dirty="0">
                <a:latin typeface="微软雅黑" panose="020B0503020204020204" pitchFamily="34" charset="-122"/>
                <a:ea typeface="微软雅黑" panose="020B0503020204020204" pitchFamily="34" charset="-122"/>
                <a:cs typeface="Times New Roman" panose="02020603050405020304" pitchFamily="18" charset="0"/>
              </a:rPr>
              <a:t>4</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个连续分配页，那么</a:t>
            </a:r>
            <a:endParaRPr lang="en-US" altLang="zh-CN" sz="2400" b="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grpSp>
        <p:nvGrpSpPr>
          <p:cNvPr id="38" name="组合 37">
            <a:extLst>
              <a:ext uri="{FF2B5EF4-FFF2-40B4-BE49-F238E27FC236}">
                <a16:creationId xmlns:a16="http://schemas.microsoft.com/office/drawing/2014/main" id="{56935699-500D-4A33-7438-D44FAED04DCB}"/>
              </a:ext>
            </a:extLst>
          </p:cNvPr>
          <p:cNvGrpSpPr/>
          <p:nvPr/>
        </p:nvGrpSpPr>
        <p:grpSpPr>
          <a:xfrm>
            <a:off x="654953" y="5514802"/>
            <a:ext cx="8250509" cy="616125"/>
            <a:chOff x="1095876" y="2166192"/>
            <a:chExt cx="7510085" cy="616125"/>
          </a:xfrm>
        </p:grpSpPr>
        <p:grpSp>
          <p:nvGrpSpPr>
            <p:cNvPr id="3" name="组合 2">
              <a:extLst>
                <a:ext uri="{FF2B5EF4-FFF2-40B4-BE49-F238E27FC236}">
                  <a16:creationId xmlns:a16="http://schemas.microsoft.com/office/drawing/2014/main" id="{84AA6700-05EF-A45E-BC55-50BB0A32D278}"/>
                </a:ext>
              </a:extLst>
            </p:cNvPr>
            <p:cNvGrpSpPr/>
            <p:nvPr/>
          </p:nvGrpSpPr>
          <p:grpSpPr>
            <a:xfrm>
              <a:off x="1095876" y="2166193"/>
              <a:ext cx="7510085" cy="616124"/>
              <a:chOff x="814549" y="5588427"/>
              <a:chExt cx="7510085" cy="616124"/>
            </a:xfrm>
          </p:grpSpPr>
          <p:grpSp>
            <p:nvGrpSpPr>
              <p:cNvPr id="7" name="组合 6">
                <a:extLst>
                  <a:ext uri="{FF2B5EF4-FFF2-40B4-BE49-F238E27FC236}">
                    <a16:creationId xmlns:a16="http://schemas.microsoft.com/office/drawing/2014/main" id="{D55B499E-F8FA-F860-F7AE-DE57A4DDBBC2}"/>
                  </a:ext>
                </a:extLst>
              </p:cNvPr>
              <p:cNvGrpSpPr/>
              <p:nvPr/>
            </p:nvGrpSpPr>
            <p:grpSpPr>
              <a:xfrm>
                <a:off x="814549" y="5588427"/>
                <a:ext cx="7510085" cy="616124"/>
                <a:chOff x="1357746" y="4766222"/>
                <a:chExt cx="10032882" cy="887204"/>
              </a:xfrm>
            </p:grpSpPr>
            <p:sp>
              <p:nvSpPr>
                <p:cNvPr id="16" name="矩形 15">
                  <a:extLst>
                    <a:ext uri="{FF2B5EF4-FFF2-40B4-BE49-F238E27FC236}">
                      <a16:creationId xmlns:a16="http://schemas.microsoft.com/office/drawing/2014/main" id="{A1627A19-3C0D-D727-DC8C-5A4D87785DE6}"/>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8" name="矩形: 圆角 17">
                  <a:extLst>
                    <a:ext uri="{FF2B5EF4-FFF2-40B4-BE49-F238E27FC236}">
                      <a16:creationId xmlns:a16="http://schemas.microsoft.com/office/drawing/2014/main" id="{F57D6787-B908-2F88-22CE-379ADC27D51B}"/>
                    </a:ext>
                  </a:extLst>
                </p:cNvPr>
                <p:cNvSpPr/>
                <p:nvPr/>
              </p:nvSpPr>
              <p:spPr>
                <a:xfrm>
                  <a:off x="3906399" y="4766222"/>
                  <a:ext cx="2059709" cy="88720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0" name="矩形 19">
                  <a:extLst>
                    <a:ext uri="{FF2B5EF4-FFF2-40B4-BE49-F238E27FC236}">
                      <a16:creationId xmlns:a16="http://schemas.microsoft.com/office/drawing/2014/main" id="{F5150827-EDE3-D7AC-4FE4-15EDB206B981}"/>
                    </a:ext>
                  </a:extLst>
                </p:cNvPr>
                <p:cNvSpPr/>
                <p:nvPr/>
              </p:nvSpPr>
              <p:spPr>
                <a:xfrm>
                  <a:off x="9330919" y="4962705"/>
                  <a:ext cx="2059709"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=10</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cxnSp>
              <p:nvCxnSpPr>
                <p:cNvPr id="21" name="直接箭头连接符 20">
                  <a:extLst>
                    <a:ext uri="{FF2B5EF4-FFF2-40B4-BE49-F238E27FC236}">
                      <a16:creationId xmlns:a16="http://schemas.microsoft.com/office/drawing/2014/main" id="{2F1210FA-716E-0B0A-F8FF-84ADC149932A}"/>
                    </a:ext>
                  </a:extLst>
                </p:cNvPr>
                <p:cNvCxnSpPr>
                  <a:cxnSpLocks/>
                </p:cNvCxnSpPr>
                <p:nvPr/>
              </p:nvCxnSpPr>
              <p:spPr>
                <a:xfrm>
                  <a:off x="2992582" y="5048115"/>
                  <a:ext cx="9138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8" name="直接箭头连接符 7">
                <a:extLst>
                  <a:ext uri="{FF2B5EF4-FFF2-40B4-BE49-F238E27FC236}">
                    <a16:creationId xmlns:a16="http://schemas.microsoft.com/office/drawing/2014/main" id="{35D7F225-E0B4-0887-3988-F9F9541D6754}"/>
                  </a:ext>
                </a:extLst>
              </p:cNvPr>
              <p:cNvCxnSpPr>
                <a:cxnSpLocks/>
              </p:cNvCxnSpPr>
              <p:nvPr/>
            </p:nvCxnSpPr>
            <p:spPr>
              <a:xfrm flipH="1">
                <a:off x="2038301" y="5970148"/>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5" name="矩形: 圆角 34">
              <a:extLst>
                <a:ext uri="{FF2B5EF4-FFF2-40B4-BE49-F238E27FC236}">
                  <a16:creationId xmlns:a16="http://schemas.microsoft.com/office/drawing/2014/main" id="{C770803B-4D16-E644-CC71-BB76D50C3A9C}"/>
                </a:ext>
              </a:extLst>
            </p:cNvPr>
            <p:cNvSpPr/>
            <p:nvPr/>
          </p:nvSpPr>
          <p:spPr>
            <a:xfrm>
              <a:off x="5233480" y="2166192"/>
              <a:ext cx="1541789" cy="61612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Property=7</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cxnSp>
          <p:nvCxnSpPr>
            <p:cNvPr id="36" name="直接箭头连接符 35">
              <a:extLst>
                <a:ext uri="{FF2B5EF4-FFF2-40B4-BE49-F238E27FC236}">
                  <a16:creationId xmlns:a16="http://schemas.microsoft.com/office/drawing/2014/main" id="{2BE820DE-0460-A379-30CE-CB388D9C3BA9}"/>
                </a:ext>
              </a:extLst>
            </p:cNvPr>
            <p:cNvCxnSpPr>
              <a:cxnSpLocks/>
            </p:cNvCxnSpPr>
            <p:nvPr/>
          </p:nvCxnSpPr>
          <p:spPr>
            <a:xfrm>
              <a:off x="4549445" y="236195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003E401B-B5EE-D9E3-9FF3-41C1B84AAA56}"/>
                </a:ext>
              </a:extLst>
            </p:cNvPr>
            <p:cNvCxnSpPr>
              <a:cxnSpLocks/>
            </p:cNvCxnSpPr>
            <p:nvPr/>
          </p:nvCxnSpPr>
          <p:spPr>
            <a:xfrm flipH="1">
              <a:off x="4549445" y="254791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0" name="连接符: 曲线 39">
            <a:extLst>
              <a:ext uri="{FF2B5EF4-FFF2-40B4-BE49-F238E27FC236}">
                <a16:creationId xmlns:a16="http://schemas.microsoft.com/office/drawing/2014/main" id="{5773C93B-387B-7C5E-C590-C46B93DB20BF}"/>
              </a:ext>
            </a:extLst>
          </p:cNvPr>
          <p:cNvCxnSpPr>
            <a:stCxn id="35" idx="3"/>
            <a:endCxn id="16" idx="1"/>
          </p:cNvCxnSpPr>
          <p:nvPr/>
        </p:nvCxnSpPr>
        <p:spPr>
          <a:xfrm flipH="1">
            <a:off x="654953" y="5822864"/>
            <a:ext cx="6239328" cy="12700"/>
          </a:xfrm>
          <a:prstGeom prst="curvedConnector5">
            <a:avLst>
              <a:gd name="adj1" fmla="val -3664"/>
              <a:gd name="adj2" fmla="val 4225685"/>
              <a:gd name="adj3" fmla="val 103664"/>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连接符: 曲线 41">
            <a:extLst>
              <a:ext uri="{FF2B5EF4-FFF2-40B4-BE49-F238E27FC236}">
                <a16:creationId xmlns:a16="http://schemas.microsoft.com/office/drawing/2014/main" id="{0EE287B8-8A30-99D3-4EE1-40B0792F8430}"/>
              </a:ext>
            </a:extLst>
          </p:cNvPr>
          <p:cNvCxnSpPr>
            <a:stCxn id="16" idx="1"/>
            <a:endCxn id="35" idx="3"/>
          </p:cNvCxnSpPr>
          <p:nvPr/>
        </p:nvCxnSpPr>
        <p:spPr>
          <a:xfrm rot="10800000" flipH="1">
            <a:off x="654953" y="5822864"/>
            <a:ext cx="6239328" cy="12700"/>
          </a:xfrm>
          <a:prstGeom prst="curvedConnector5">
            <a:avLst>
              <a:gd name="adj1" fmla="val -3664"/>
              <a:gd name="adj2" fmla="val 4225685"/>
              <a:gd name="adj3" fmla="val 103664"/>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43" name="组合 42">
            <a:extLst>
              <a:ext uri="{FF2B5EF4-FFF2-40B4-BE49-F238E27FC236}">
                <a16:creationId xmlns:a16="http://schemas.microsoft.com/office/drawing/2014/main" id="{E729D0D1-A71F-A713-B4B0-BB13A18C11E1}"/>
              </a:ext>
            </a:extLst>
          </p:cNvPr>
          <p:cNvGrpSpPr/>
          <p:nvPr/>
        </p:nvGrpSpPr>
        <p:grpSpPr>
          <a:xfrm>
            <a:off x="834887" y="3230861"/>
            <a:ext cx="8070575" cy="616125"/>
            <a:chOff x="1095876" y="2166192"/>
            <a:chExt cx="7391745" cy="616125"/>
          </a:xfrm>
        </p:grpSpPr>
        <p:grpSp>
          <p:nvGrpSpPr>
            <p:cNvPr id="44" name="组合 43">
              <a:extLst>
                <a:ext uri="{FF2B5EF4-FFF2-40B4-BE49-F238E27FC236}">
                  <a16:creationId xmlns:a16="http://schemas.microsoft.com/office/drawing/2014/main" id="{7DAF9B01-EC1B-D6F0-16F0-8D2F4C3D0810}"/>
                </a:ext>
              </a:extLst>
            </p:cNvPr>
            <p:cNvGrpSpPr/>
            <p:nvPr/>
          </p:nvGrpSpPr>
          <p:grpSpPr>
            <a:xfrm>
              <a:off x="1095876" y="2166193"/>
              <a:ext cx="7391745" cy="616124"/>
              <a:chOff x="814549" y="5588427"/>
              <a:chExt cx="7391745" cy="616124"/>
            </a:xfrm>
          </p:grpSpPr>
          <p:grpSp>
            <p:nvGrpSpPr>
              <p:cNvPr id="48" name="组合 47">
                <a:extLst>
                  <a:ext uri="{FF2B5EF4-FFF2-40B4-BE49-F238E27FC236}">
                    <a16:creationId xmlns:a16="http://schemas.microsoft.com/office/drawing/2014/main" id="{3D6C73B6-F490-8246-2FF3-29EE45D555FE}"/>
                  </a:ext>
                </a:extLst>
              </p:cNvPr>
              <p:cNvGrpSpPr/>
              <p:nvPr/>
            </p:nvGrpSpPr>
            <p:grpSpPr>
              <a:xfrm>
                <a:off x="814549" y="5588427"/>
                <a:ext cx="7391745" cy="616124"/>
                <a:chOff x="1357746" y="4766222"/>
                <a:chExt cx="9874789" cy="887204"/>
              </a:xfrm>
            </p:grpSpPr>
            <p:sp>
              <p:nvSpPr>
                <p:cNvPr id="50" name="矩形 49">
                  <a:extLst>
                    <a:ext uri="{FF2B5EF4-FFF2-40B4-BE49-F238E27FC236}">
                      <a16:creationId xmlns:a16="http://schemas.microsoft.com/office/drawing/2014/main" id="{A7304C4F-3A4A-F14E-62EC-568509DEEE16}"/>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51" name="矩形: 圆角 50">
                  <a:extLst>
                    <a:ext uri="{FF2B5EF4-FFF2-40B4-BE49-F238E27FC236}">
                      <a16:creationId xmlns:a16="http://schemas.microsoft.com/office/drawing/2014/main" id="{9534921E-F5AA-B27D-9067-CF289F20BABE}"/>
                    </a:ext>
                  </a:extLst>
                </p:cNvPr>
                <p:cNvSpPr/>
                <p:nvPr/>
              </p:nvSpPr>
              <p:spPr>
                <a:xfrm>
                  <a:off x="3783965" y="4766222"/>
                  <a:ext cx="2182143" cy="88720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52" name="矩形 51">
                  <a:extLst>
                    <a:ext uri="{FF2B5EF4-FFF2-40B4-BE49-F238E27FC236}">
                      <a16:creationId xmlns:a16="http://schemas.microsoft.com/office/drawing/2014/main" id="{1314B098-7947-5A5A-2414-13A231039E26}"/>
                    </a:ext>
                  </a:extLst>
                </p:cNvPr>
                <p:cNvSpPr/>
                <p:nvPr/>
              </p:nvSpPr>
              <p:spPr>
                <a:xfrm>
                  <a:off x="9425886" y="4978307"/>
                  <a:ext cx="1806649"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=6</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cxnSp>
              <p:nvCxnSpPr>
                <p:cNvPr id="53" name="直接箭头连接符 52">
                  <a:extLst>
                    <a:ext uri="{FF2B5EF4-FFF2-40B4-BE49-F238E27FC236}">
                      <a16:creationId xmlns:a16="http://schemas.microsoft.com/office/drawing/2014/main" id="{2E22F4F8-4457-7CEB-2D5C-8B1425FBA851}"/>
                    </a:ext>
                  </a:extLst>
                </p:cNvPr>
                <p:cNvCxnSpPr>
                  <a:cxnSpLocks/>
                </p:cNvCxnSpPr>
                <p:nvPr/>
              </p:nvCxnSpPr>
              <p:spPr>
                <a:xfrm flipV="1">
                  <a:off x="2992582" y="5048113"/>
                  <a:ext cx="791382"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49" name="直接箭头连接符 48">
                <a:extLst>
                  <a:ext uri="{FF2B5EF4-FFF2-40B4-BE49-F238E27FC236}">
                    <a16:creationId xmlns:a16="http://schemas.microsoft.com/office/drawing/2014/main" id="{4B737A36-C1A3-F381-914F-4AD4A2C89F78}"/>
                  </a:ext>
                </a:extLst>
              </p:cNvPr>
              <p:cNvCxnSpPr>
                <a:cxnSpLocks/>
              </p:cNvCxnSpPr>
              <p:nvPr/>
            </p:nvCxnSpPr>
            <p:spPr>
              <a:xfrm flipH="1">
                <a:off x="2038301" y="5970148"/>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45" name="矩形: 圆角 44">
              <a:extLst>
                <a:ext uri="{FF2B5EF4-FFF2-40B4-BE49-F238E27FC236}">
                  <a16:creationId xmlns:a16="http://schemas.microsoft.com/office/drawing/2014/main" id="{3BE8BA2D-72B4-372F-6FAF-AE8E5EAB872A}"/>
                </a:ext>
              </a:extLst>
            </p:cNvPr>
            <p:cNvSpPr/>
            <p:nvPr/>
          </p:nvSpPr>
          <p:spPr>
            <a:xfrm>
              <a:off x="5233480" y="2166192"/>
              <a:ext cx="1541789" cy="61612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Page*[4]</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Property=3</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cxnSp>
          <p:nvCxnSpPr>
            <p:cNvPr id="46" name="直接箭头连接符 45">
              <a:extLst>
                <a:ext uri="{FF2B5EF4-FFF2-40B4-BE49-F238E27FC236}">
                  <a16:creationId xmlns:a16="http://schemas.microsoft.com/office/drawing/2014/main" id="{F685EC94-92DB-FD08-049E-239A634D7ACF}"/>
                </a:ext>
              </a:extLst>
            </p:cNvPr>
            <p:cNvCxnSpPr>
              <a:cxnSpLocks/>
            </p:cNvCxnSpPr>
            <p:nvPr/>
          </p:nvCxnSpPr>
          <p:spPr>
            <a:xfrm>
              <a:off x="4549445" y="236195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8D3D27F9-52F2-EBA7-1030-58E734D5D8C6}"/>
                </a:ext>
              </a:extLst>
            </p:cNvPr>
            <p:cNvCxnSpPr>
              <a:cxnSpLocks/>
            </p:cNvCxnSpPr>
            <p:nvPr/>
          </p:nvCxnSpPr>
          <p:spPr>
            <a:xfrm flipH="1">
              <a:off x="4549445" y="2547914"/>
              <a:ext cx="6840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54" name="连接符: 曲线 53">
            <a:extLst>
              <a:ext uri="{FF2B5EF4-FFF2-40B4-BE49-F238E27FC236}">
                <a16:creationId xmlns:a16="http://schemas.microsoft.com/office/drawing/2014/main" id="{0CCB9042-A728-49EB-84FF-6BDAD40C7B19}"/>
              </a:ext>
            </a:extLst>
          </p:cNvPr>
          <p:cNvCxnSpPr>
            <a:stCxn id="45" idx="3"/>
            <a:endCxn id="50" idx="1"/>
          </p:cNvCxnSpPr>
          <p:nvPr/>
        </p:nvCxnSpPr>
        <p:spPr>
          <a:xfrm flipH="1">
            <a:off x="834887" y="3538923"/>
            <a:ext cx="6200967" cy="12700"/>
          </a:xfrm>
          <a:prstGeom prst="curvedConnector5">
            <a:avLst>
              <a:gd name="adj1" fmla="val -3687"/>
              <a:gd name="adj2" fmla="val 4225685"/>
              <a:gd name="adj3" fmla="val 10368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连接符: 曲线 54">
            <a:extLst>
              <a:ext uri="{FF2B5EF4-FFF2-40B4-BE49-F238E27FC236}">
                <a16:creationId xmlns:a16="http://schemas.microsoft.com/office/drawing/2014/main" id="{8D055954-4973-2B82-7020-411D71191742}"/>
              </a:ext>
            </a:extLst>
          </p:cNvPr>
          <p:cNvCxnSpPr>
            <a:stCxn id="50" idx="1"/>
            <a:endCxn id="45" idx="3"/>
          </p:cNvCxnSpPr>
          <p:nvPr/>
        </p:nvCxnSpPr>
        <p:spPr>
          <a:xfrm rot="10800000" flipH="1">
            <a:off x="834886" y="3538923"/>
            <a:ext cx="6200967" cy="12700"/>
          </a:xfrm>
          <a:prstGeom prst="curvedConnector5">
            <a:avLst>
              <a:gd name="adj1" fmla="val -3687"/>
              <a:gd name="adj2" fmla="val 4225685"/>
              <a:gd name="adj3" fmla="val 103687"/>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箭头: 下 55">
            <a:extLst>
              <a:ext uri="{FF2B5EF4-FFF2-40B4-BE49-F238E27FC236}">
                <a16:creationId xmlns:a16="http://schemas.microsoft.com/office/drawing/2014/main" id="{E6F914D7-C814-0C44-2D20-A92EB65D0627}"/>
              </a:ext>
            </a:extLst>
          </p:cNvPr>
          <p:cNvSpPr/>
          <p:nvPr/>
        </p:nvSpPr>
        <p:spPr>
          <a:xfrm>
            <a:off x="3970322" y="4393308"/>
            <a:ext cx="439105" cy="644976"/>
          </a:xfrm>
          <a:prstGeom prst="downArrow">
            <a:avLst/>
          </a:prstGeom>
          <a:solidFill>
            <a:srgbClr val="B4C7E7"/>
          </a:solidFill>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4" name="矩形: 圆角 3">
            <a:extLst>
              <a:ext uri="{FF2B5EF4-FFF2-40B4-BE49-F238E27FC236}">
                <a16:creationId xmlns:a16="http://schemas.microsoft.com/office/drawing/2014/main" id="{00A03F36-A6EF-88A9-CD98-5A070879B628}"/>
              </a:ext>
            </a:extLst>
          </p:cNvPr>
          <p:cNvSpPr/>
          <p:nvPr/>
        </p:nvSpPr>
        <p:spPr>
          <a:xfrm>
            <a:off x="1540565" y="1968779"/>
            <a:ext cx="1848577" cy="616124"/>
          </a:xfrm>
          <a:prstGeom prst="roundRect">
            <a:avLst/>
          </a:prstGeom>
          <a:solidFill>
            <a:srgbClr val="E5E5E5"/>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a:t>
            </a:r>
          </a:p>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Property=4</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1" name="文本框 10">
            <a:extLst>
              <a:ext uri="{FF2B5EF4-FFF2-40B4-BE49-F238E27FC236}">
                <a16:creationId xmlns:a16="http://schemas.microsoft.com/office/drawing/2014/main" id="{61C5094C-DD1A-9AF3-6DC3-D497A5C8F24E}"/>
              </a:ext>
            </a:extLst>
          </p:cNvPr>
          <p:cNvSpPr txBox="1"/>
          <p:nvPr/>
        </p:nvSpPr>
        <p:spPr>
          <a:xfrm>
            <a:off x="5206832" y="1886782"/>
            <a:ext cx="2494867" cy="646331"/>
          </a:xfrm>
          <a:prstGeom prst="rect">
            <a:avLst/>
          </a:prstGeom>
          <a:noFill/>
        </p:spPr>
        <p:txBody>
          <a:bodyPr wrap="square" rtlCol="0">
            <a:spAutoFit/>
          </a:bodyPr>
          <a:lstStyle/>
          <a:p>
            <a:r>
              <a:rPr lang="en-US" altLang="zh-CN" dirty="0"/>
              <a:t>Page*+4=page*[4]</a:t>
            </a:r>
          </a:p>
          <a:p>
            <a:r>
              <a:rPr lang="zh-CN" altLang="en-US" dirty="0"/>
              <a:t>因此需要把他俩合并</a:t>
            </a:r>
          </a:p>
        </p:txBody>
      </p:sp>
      <p:cxnSp>
        <p:nvCxnSpPr>
          <p:cNvPr id="13" name="直接箭头连接符 12">
            <a:extLst>
              <a:ext uri="{FF2B5EF4-FFF2-40B4-BE49-F238E27FC236}">
                <a16:creationId xmlns:a16="http://schemas.microsoft.com/office/drawing/2014/main" id="{78133381-325C-D245-F7AF-06EADA9BDD0A}"/>
              </a:ext>
            </a:extLst>
          </p:cNvPr>
          <p:cNvCxnSpPr>
            <a:cxnSpLocks/>
            <a:stCxn id="4" idx="3"/>
            <a:endCxn id="11" idx="1"/>
          </p:cNvCxnSpPr>
          <p:nvPr/>
        </p:nvCxnSpPr>
        <p:spPr>
          <a:xfrm flipV="1">
            <a:off x="3389142" y="2209948"/>
            <a:ext cx="1817690" cy="6689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D393B7FF-3F12-1DCE-EFEC-9498BFE0CF5E}"/>
              </a:ext>
            </a:extLst>
          </p:cNvPr>
          <p:cNvCxnSpPr>
            <a:stCxn id="45" idx="0"/>
          </p:cNvCxnSpPr>
          <p:nvPr/>
        </p:nvCxnSpPr>
        <p:spPr>
          <a:xfrm flipH="1" flipV="1">
            <a:off x="6074099" y="2584903"/>
            <a:ext cx="120065" cy="64595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2065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free_pages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15</a:t>
            </a:fld>
            <a:endParaRPr lang="en-US" dirty="0"/>
          </a:p>
        </p:txBody>
      </p:sp>
      <p:sp>
        <p:nvSpPr>
          <p:cNvPr id="7" name="文本框 6">
            <a:extLst>
              <a:ext uri="{FF2B5EF4-FFF2-40B4-BE49-F238E27FC236}">
                <a16:creationId xmlns:a16="http://schemas.microsoft.com/office/drawing/2014/main" id="{B28C0303-97B7-D20B-4635-3BC54F1AC419}"/>
              </a:ext>
            </a:extLst>
          </p:cNvPr>
          <p:cNvSpPr txBox="1"/>
          <p:nvPr/>
        </p:nvSpPr>
        <p:spPr>
          <a:xfrm>
            <a:off x="376238" y="1166842"/>
            <a:ext cx="4572000" cy="4524315"/>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static</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void</a:t>
            </a:r>
            <a:endParaRPr lang="en-US" altLang="zh-CN" b="0" dirty="0">
              <a:solidFill>
                <a:srgbClr val="000000"/>
              </a:solidFill>
              <a:effectLst/>
              <a:latin typeface="Consolas" panose="020B0609020204030204" pitchFamily="49" charset="0"/>
            </a:endParaRPr>
          </a:p>
          <a:p>
            <a:r>
              <a:rPr lang="en-US" altLang="zh-CN" b="0" dirty="0" err="1">
                <a:solidFill>
                  <a:srgbClr val="795E26"/>
                </a:solidFill>
                <a:effectLst/>
                <a:latin typeface="Consolas" panose="020B0609020204030204" pitchFamily="49" charset="0"/>
              </a:rPr>
              <a:t>default_free_pages</a:t>
            </a:r>
            <a:r>
              <a:rPr lang="en-US" altLang="zh-CN" b="0" dirty="0">
                <a:solidFill>
                  <a:srgbClr val="000000"/>
                </a:solidFill>
                <a:effectLst/>
                <a:latin typeface="Consolas" panose="020B0609020204030204" pitchFamily="49" charset="0"/>
              </a:rPr>
              <a:t>(</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a:t>
            </a:r>
            <a:r>
              <a:rPr lang="en-US" altLang="zh-CN" b="0" dirty="0">
                <a:solidFill>
                  <a:srgbClr val="267F99"/>
                </a:solidFill>
                <a:effectLst/>
                <a:latin typeface="Consolas" panose="020B0609020204030204" pitchFamily="49" charset="0"/>
              </a:rPr>
              <a:t>Page</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size_t</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n</a:t>
            </a:r>
            <a:r>
              <a:rPr lang="en-US" altLang="zh-CN" b="0" dirty="0">
                <a:solidFill>
                  <a:srgbClr val="000000"/>
                </a:solidFill>
                <a:effectLst/>
                <a:latin typeface="Consolas" panose="020B0609020204030204" pitchFamily="49" charset="0"/>
              </a:rPr>
              <a:t>) {</a:t>
            </a:r>
          </a:p>
          <a:p>
            <a:r>
              <a:rPr lang="en-US" altLang="zh-CN" b="0" dirty="0">
                <a:solidFill>
                  <a:srgbClr val="AF00DB"/>
                </a:solidFill>
                <a:effectLst/>
                <a:latin typeface="Consolas" panose="020B0609020204030204" pitchFamily="49" charset="0"/>
              </a:rPr>
              <a:t>#ifdef</a:t>
            </a:r>
            <a:r>
              <a:rPr lang="en-US" altLang="zh-CN" b="0" dirty="0">
                <a:solidFill>
                  <a:srgbClr val="0000FF"/>
                </a:solidFill>
                <a:effectLst/>
                <a:latin typeface="Consolas" panose="020B0609020204030204" pitchFamily="49" charset="0"/>
              </a:rPr>
              <a:t> LAB2_EX1</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(n &gt;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 = base;</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for</a:t>
            </a:r>
            <a:r>
              <a:rPr lang="en-US" altLang="zh-CN" b="0" dirty="0">
                <a:solidFill>
                  <a:srgbClr val="000000"/>
                </a:solidFill>
                <a:effectLst/>
                <a:latin typeface="Consolas" panose="020B0609020204030204" pitchFamily="49" charset="0"/>
              </a:rPr>
              <a:t> (; p != base + n; p ++) {</a:t>
            </a: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a:t>
            </a:r>
            <a:r>
              <a:rPr lang="en-US" altLang="zh-CN" b="0" dirty="0" err="1">
                <a:solidFill>
                  <a:srgbClr val="795E26"/>
                </a:solidFill>
                <a:effectLst/>
                <a:latin typeface="Consolas" panose="020B0609020204030204" pitchFamily="49" charset="0"/>
              </a:rPr>
              <a:t>PageReserved</a:t>
            </a:r>
            <a:r>
              <a:rPr lang="en-US" altLang="zh-CN" b="0" dirty="0">
                <a:solidFill>
                  <a:srgbClr val="000000"/>
                </a:solidFill>
                <a:effectLst/>
                <a:latin typeface="Consolas" panose="020B0609020204030204" pitchFamily="49" charset="0"/>
              </a:rPr>
              <a:t>(p) &amp;&amp; !</a:t>
            </a:r>
            <a:r>
              <a:rPr lang="en-US" altLang="zh-CN" b="0" dirty="0" err="1">
                <a:solidFill>
                  <a:srgbClr val="795E26"/>
                </a:solidFill>
                <a:effectLst/>
                <a:latin typeface="Consolas" panose="020B0609020204030204" pitchFamily="49" charset="0"/>
              </a:rPr>
              <a:t>PageProperty</a:t>
            </a:r>
            <a:r>
              <a:rPr lang="en-US" altLang="zh-CN" b="0" dirty="0">
                <a:solidFill>
                  <a:srgbClr val="000000"/>
                </a:solidFill>
                <a:effectLst/>
                <a:latin typeface="Consolas" panose="020B0609020204030204" pitchFamily="49" charset="0"/>
              </a:rPr>
              <a:t>(p));</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flags</a:t>
            </a:r>
            <a:r>
              <a:rPr lang="en-US" altLang="zh-CN" b="0" dirty="0">
                <a:solidFill>
                  <a:srgbClr val="000000"/>
                </a:solidFill>
                <a:effectLst/>
                <a:latin typeface="Consolas" panose="020B0609020204030204" pitchFamily="49" charset="0"/>
              </a:rPr>
              <a:t> =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set_page_ref</a:t>
            </a:r>
            <a:r>
              <a:rPr lang="en-US" altLang="zh-CN" b="0" dirty="0">
                <a:solidFill>
                  <a:srgbClr val="000000"/>
                </a:solidFill>
                <a:effectLst/>
                <a:latin typeface="Consolas" panose="020B0609020204030204" pitchFamily="49" charset="0"/>
              </a:rPr>
              <a:t>(p,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SetPageProperty</a:t>
            </a:r>
            <a:r>
              <a:rPr lang="en-US" altLang="zh-CN" b="0" dirty="0">
                <a:solidFill>
                  <a:srgbClr val="000000"/>
                </a:solidFill>
                <a:effectLst/>
                <a:latin typeface="Consolas" panose="020B0609020204030204" pitchFamily="49" charset="0"/>
              </a:rPr>
              <a:t>(base);</a:t>
            </a:r>
          </a:p>
          <a:p>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list_entry_t</a:t>
            </a:r>
            <a:r>
              <a:rPr lang="en-US" altLang="zh-CN" b="0" dirty="0">
                <a:solidFill>
                  <a:srgbClr val="000000"/>
                </a:solidFill>
                <a:effectLst/>
                <a:latin typeface="Consolas" panose="020B0609020204030204" pitchFamily="49" charset="0"/>
              </a:rPr>
              <a:t> *le = </a:t>
            </a:r>
            <a:r>
              <a:rPr lang="en-US" altLang="zh-CN" b="0" dirty="0" err="1">
                <a:solidFill>
                  <a:srgbClr val="795E26"/>
                </a:solidFill>
                <a:effectLst/>
                <a:latin typeface="Consolas" panose="020B0609020204030204" pitchFamily="49" charset="0"/>
              </a:rPr>
              <a:t>list_next</a:t>
            </a:r>
            <a:r>
              <a:rPr lang="en-US" altLang="zh-CN" b="0" dirty="0">
                <a:solidFill>
                  <a:srgbClr val="000000"/>
                </a:solidFill>
                <a:effectLst/>
                <a:latin typeface="Consolas" panose="020B0609020204030204" pitchFamily="49" charset="0"/>
              </a:rPr>
              <a:t>(&amp;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a:t>
            </a:r>
          </a:p>
        </p:txBody>
      </p:sp>
      <p:sp>
        <p:nvSpPr>
          <p:cNvPr id="8" name="矩形 7">
            <a:extLst>
              <a:ext uri="{FF2B5EF4-FFF2-40B4-BE49-F238E27FC236}">
                <a16:creationId xmlns:a16="http://schemas.microsoft.com/office/drawing/2014/main" id="{FF1C48D8-D462-D42B-244D-F8476A21748E}"/>
              </a:ext>
            </a:extLst>
          </p:cNvPr>
          <p:cNvSpPr/>
          <p:nvPr/>
        </p:nvSpPr>
        <p:spPr>
          <a:xfrm>
            <a:off x="188119" y="2875175"/>
            <a:ext cx="4682155" cy="1432874"/>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2" name="文本框 11">
            <a:extLst>
              <a:ext uri="{FF2B5EF4-FFF2-40B4-BE49-F238E27FC236}">
                <a16:creationId xmlns:a16="http://schemas.microsoft.com/office/drawing/2014/main" id="{C8F496C4-E283-FAED-7753-039DAB62BC51}"/>
              </a:ext>
            </a:extLst>
          </p:cNvPr>
          <p:cNvSpPr txBox="1"/>
          <p:nvPr/>
        </p:nvSpPr>
        <p:spPr>
          <a:xfrm>
            <a:off x="5491476" y="3129947"/>
            <a:ext cx="2866238" cy="1015663"/>
          </a:xfrm>
          <a:prstGeom prst="rect">
            <a:avLst/>
          </a:prstGeom>
          <a:noFill/>
        </p:spPr>
        <p:txBody>
          <a:bodyPr wrap="square" rtlCol="0">
            <a:spAutoFit/>
          </a:bodyPr>
          <a:lstStyle/>
          <a:p>
            <a:r>
              <a:rPr lang="zh-CN" altLang="en-US" sz="2000" dirty="0"/>
              <a:t>更新回收的</a:t>
            </a:r>
            <a:r>
              <a:rPr lang="en-US" altLang="zh-CN" sz="2000" dirty="0"/>
              <a:t>Page</a:t>
            </a:r>
            <a:r>
              <a:rPr lang="zh-CN" altLang="en-US" sz="2000" dirty="0"/>
              <a:t>的</a:t>
            </a:r>
            <a:r>
              <a:rPr lang="en-US" altLang="zh-CN" sz="2000" dirty="0"/>
              <a:t>flag</a:t>
            </a:r>
            <a:r>
              <a:rPr lang="zh-CN" altLang="en-US" sz="2000" dirty="0"/>
              <a:t>、引用计数</a:t>
            </a:r>
            <a:endParaRPr lang="en-US" altLang="zh-CN" sz="2000" dirty="0"/>
          </a:p>
          <a:p>
            <a:endParaRPr lang="zh-CN" altLang="en-US" sz="2000" dirty="0"/>
          </a:p>
        </p:txBody>
      </p:sp>
      <p:cxnSp>
        <p:nvCxnSpPr>
          <p:cNvPr id="16" name="直接连接符 15">
            <a:extLst>
              <a:ext uri="{FF2B5EF4-FFF2-40B4-BE49-F238E27FC236}">
                <a16:creationId xmlns:a16="http://schemas.microsoft.com/office/drawing/2014/main" id="{B7671F28-2584-DFAF-A5FE-706536440EFD}"/>
              </a:ext>
            </a:extLst>
          </p:cNvPr>
          <p:cNvCxnSpPr>
            <a:cxnSpLocks/>
            <a:stCxn id="8" idx="3"/>
            <a:endCxn id="12" idx="1"/>
          </p:cNvCxnSpPr>
          <p:nvPr/>
        </p:nvCxnSpPr>
        <p:spPr>
          <a:xfrm>
            <a:off x="4870274" y="3591612"/>
            <a:ext cx="621202" cy="4616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矩形 25">
            <a:extLst>
              <a:ext uri="{FF2B5EF4-FFF2-40B4-BE49-F238E27FC236}">
                <a16:creationId xmlns:a16="http://schemas.microsoft.com/office/drawing/2014/main" id="{19075AD6-B88A-A9CC-5E13-DAEAA8EC9BF9}"/>
              </a:ext>
            </a:extLst>
          </p:cNvPr>
          <p:cNvSpPr/>
          <p:nvPr/>
        </p:nvSpPr>
        <p:spPr>
          <a:xfrm>
            <a:off x="188118" y="4489116"/>
            <a:ext cx="4682155" cy="629640"/>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7" name="文本框 26">
            <a:extLst>
              <a:ext uri="{FF2B5EF4-FFF2-40B4-BE49-F238E27FC236}">
                <a16:creationId xmlns:a16="http://schemas.microsoft.com/office/drawing/2014/main" id="{29FCCBB0-8981-C5C4-9DFE-C2A720B9DBDB}"/>
              </a:ext>
            </a:extLst>
          </p:cNvPr>
          <p:cNvSpPr txBox="1"/>
          <p:nvPr/>
        </p:nvSpPr>
        <p:spPr>
          <a:xfrm>
            <a:off x="5491476" y="4203771"/>
            <a:ext cx="2866238" cy="1015663"/>
          </a:xfrm>
          <a:prstGeom prst="rect">
            <a:avLst/>
          </a:prstGeom>
          <a:noFill/>
        </p:spPr>
        <p:txBody>
          <a:bodyPr wrap="square" rtlCol="0">
            <a:spAutoFit/>
          </a:bodyPr>
          <a:lstStyle/>
          <a:p>
            <a:r>
              <a:rPr lang="zh-CN" altLang="en-US" sz="2000" dirty="0"/>
              <a:t>将这段连续内存的第一个</a:t>
            </a:r>
            <a:r>
              <a:rPr lang="en-US" altLang="zh-CN" sz="2000" dirty="0"/>
              <a:t>Page</a:t>
            </a:r>
            <a:r>
              <a:rPr lang="zh-CN" altLang="en-US" sz="2000" dirty="0"/>
              <a:t>结构</a:t>
            </a:r>
            <a:r>
              <a:rPr lang="en-US" altLang="zh-CN" sz="2000" dirty="0"/>
              <a:t>property</a:t>
            </a:r>
            <a:r>
              <a:rPr lang="zh-CN" altLang="en-US" sz="2000" dirty="0"/>
              <a:t>设为</a:t>
            </a:r>
            <a:r>
              <a:rPr lang="en-US" altLang="zh-CN" sz="2000" dirty="0"/>
              <a:t>n</a:t>
            </a:r>
            <a:r>
              <a:rPr lang="zh-CN" altLang="en-US" sz="2000" dirty="0"/>
              <a:t>，并将其对应</a:t>
            </a:r>
            <a:r>
              <a:rPr lang="en-US" altLang="zh-CN" sz="2000" dirty="0"/>
              <a:t>flag</a:t>
            </a:r>
            <a:r>
              <a:rPr lang="zh-CN" altLang="en-US" sz="2000" dirty="0"/>
              <a:t>位置</a:t>
            </a:r>
            <a:r>
              <a:rPr lang="en-US" altLang="zh-CN" sz="2000" dirty="0"/>
              <a:t>1</a:t>
            </a:r>
            <a:endParaRPr lang="zh-CN" altLang="en-US" sz="2000" dirty="0"/>
          </a:p>
        </p:txBody>
      </p:sp>
      <p:cxnSp>
        <p:nvCxnSpPr>
          <p:cNvPr id="29" name="直接连接符 28">
            <a:extLst>
              <a:ext uri="{FF2B5EF4-FFF2-40B4-BE49-F238E27FC236}">
                <a16:creationId xmlns:a16="http://schemas.microsoft.com/office/drawing/2014/main" id="{35DF905F-6B87-B684-DDC5-F5FDB2AFD10C}"/>
              </a:ext>
            </a:extLst>
          </p:cNvPr>
          <p:cNvCxnSpPr>
            <a:cxnSpLocks/>
            <a:stCxn id="26" idx="3"/>
            <a:endCxn id="27" idx="1"/>
          </p:cNvCxnSpPr>
          <p:nvPr/>
        </p:nvCxnSpPr>
        <p:spPr>
          <a:xfrm flipV="1">
            <a:off x="4870273" y="4711603"/>
            <a:ext cx="621203" cy="9233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6633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free_pages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16</a:t>
            </a:fld>
            <a:endParaRPr lang="en-US" dirty="0"/>
          </a:p>
        </p:txBody>
      </p:sp>
      <p:sp>
        <p:nvSpPr>
          <p:cNvPr id="4" name="文本框 3">
            <a:extLst>
              <a:ext uri="{FF2B5EF4-FFF2-40B4-BE49-F238E27FC236}">
                <a16:creationId xmlns:a16="http://schemas.microsoft.com/office/drawing/2014/main" id="{8B81A9D3-CB1C-6266-5ACD-3FDFA61A0C0A}"/>
              </a:ext>
            </a:extLst>
          </p:cNvPr>
          <p:cNvSpPr txBox="1"/>
          <p:nvPr/>
        </p:nvSpPr>
        <p:spPr>
          <a:xfrm>
            <a:off x="376238" y="1058471"/>
            <a:ext cx="5060689" cy="5355312"/>
          </a:xfrm>
          <a:prstGeom prst="rect">
            <a:avLst/>
          </a:prstGeom>
          <a:noFill/>
        </p:spPr>
        <p:txBody>
          <a:bodyPr wrap="square">
            <a:spAutoFit/>
          </a:bodyPr>
          <a:lstStyle/>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while</a:t>
            </a:r>
            <a:r>
              <a:rPr lang="en-US" altLang="zh-CN" b="0" dirty="0">
                <a:solidFill>
                  <a:srgbClr val="000000"/>
                </a:solidFill>
                <a:effectLst/>
                <a:latin typeface="Consolas" panose="020B0609020204030204" pitchFamily="49" charset="0"/>
              </a:rPr>
              <a:t> (le != &amp;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p = </a:t>
            </a:r>
            <a:r>
              <a:rPr lang="en-US" altLang="zh-CN" b="0" dirty="0">
                <a:solidFill>
                  <a:srgbClr val="795E26"/>
                </a:solidFill>
                <a:effectLst/>
                <a:latin typeface="Consolas" panose="020B0609020204030204" pitchFamily="49" charset="0"/>
              </a:rPr>
              <a:t>le2page</a:t>
            </a:r>
            <a:r>
              <a:rPr lang="en-US" altLang="zh-CN" b="0" dirty="0">
                <a:solidFill>
                  <a:srgbClr val="000000"/>
                </a:solidFill>
                <a:effectLst/>
                <a:latin typeface="Consolas" panose="020B0609020204030204" pitchFamily="49" charset="0"/>
              </a:rPr>
              <a:t>(le, </a:t>
            </a:r>
            <a:r>
              <a:rPr lang="en-US" altLang="zh-CN" b="0" dirty="0" err="1">
                <a:solidFill>
                  <a:srgbClr val="00000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le = </a:t>
            </a:r>
            <a:r>
              <a:rPr lang="en-US" altLang="zh-CN" b="0" dirty="0" err="1">
                <a:solidFill>
                  <a:srgbClr val="795E26"/>
                </a:solidFill>
                <a:effectLst/>
                <a:latin typeface="Consolas" panose="020B0609020204030204" pitchFamily="49" charset="0"/>
              </a:rPr>
              <a:t>list_next</a:t>
            </a:r>
            <a:r>
              <a:rPr lang="en-US" altLang="zh-CN" b="0" dirty="0">
                <a:solidFill>
                  <a:srgbClr val="000000"/>
                </a:solidFill>
                <a:effectLst/>
                <a:latin typeface="Consolas" panose="020B0609020204030204" pitchFamily="49" charset="0"/>
              </a:rPr>
              <a:t>(le);</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(base +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p) {</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ClearPageProperty</a:t>
            </a:r>
            <a:r>
              <a:rPr lang="en-US" altLang="zh-CN" b="0" dirty="0">
                <a:solidFill>
                  <a:srgbClr val="000000"/>
                </a:solidFill>
                <a:effectLst/>
                <a:latin typeface="Consolas" panose="020B0609020204030204" pitchFamily="49" charset="0"/>
              </a:rPr>
              <a:t>(p);</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list_del</a:t>
            </a:r>
            <a:r>
              <a:rPr lang="en-US" altLang="zh-CN" b="0" dirty="0">
                <a:solidFill>
                  <a:srgbClr val="000000"/>
                </a:solidFill>
                <a:effectLst/>
                <a:latin typeface="Consolas" panose="020B0609020204030204" pitchFamily="49" charset="0"/>
              </a:rPr>
              <a:t>(&amp;(</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else</a:t>
            </a:r>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(p +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base) {</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ClearPageProperty</a:t>
            </a:r>
            <a:r>
              <a:rPr lang="en-US" altLang="zh-CN" b="0" dirty="0">
                <a:solidFill>
                  <a:srgbClr val="000000"/>
                </a:solidFill>
                <a:effectLst/>
                <a:latin typeface="Consolas" panose="020B0609020204030204" pitchFamily="49" charset="0"/>
              </a:rPr>
              <a:t>(base);</a:t>
            </a:r>
          </a:p>
          <a:p>
            <a:r>
              <a:rPr lang="en-US" altLang="zh-CN" b="0" dirty="0">
                <a:solidFill>
                  <a:srgbClr val="000000"/>
                </a:solidFill>
                <a:effectLst/>
                <a:latin typeface="Consolas" panose="020B0609020204030204" pitchFamily="49" charset="0"/>
              </a:rPr>
              <a:t>            base = p;</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list_del</a:t>
            </a:r>
            <a:r>
              <a:rPr lang="en-US" altLang="zh-CN" b="0" dirty="0">
                <a:solidFill>
                  <a:srgbClr val="000000"/>
                </a:solidFill>
                <a:effectLst/>
                <a:latin typeface="Consolas" panose="020B0609020204030204" pitchFamily="49" charset="0"/>
              </a:rPr>
              <a:t>(&amp;(</a:t>
            </a:r>
            <a:r>
              <a:rPr lang="en-US" altLang="zh-CN" b="0" dirty="0">
                <a:solidFill>
                  <a:srgbClr val="001080"/>
                </a:solidFill>
                <a:effectLst/>
                <a:latin typeface="Consolas" panose="020B0609020204030204" pitchFamily="49" charset="0"/>
              </a:rPr>
              <a:t>p</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p>
        </p:txBody>
      </p:sp>
      <p:sp>
        <p:nvSpPr>
          <p:cNvPr id="8" name="矩形 7">
            <a:extLst>
              <a:ext uri="{FF2B5EF4-FFF2-40B4-BE49-F238E27FC236}">
                <a16:creationId xmlns:a16="http://schemas.microsoft.com/office/drawing/2014/main" id="{19B42D46-A206-D220-44E0-EC4F58C3165D}"/>
              </a:ext>
            </a:extLst>
          </p:cNvPr>
          <p:cNvSpPr/>
          <p:nvPr/>
        </p:nvSpPr>
        <p:spPr>
          <a:xfrm>
            <a:off x="432799" y="1857079"/>
            <a:ext cx="5270417" cy="3942449"/>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9" name="文本框 8">
            <a:extLst>
              <a:ext uri="{FF2B5EF4-FFF2-40B4-BE49-F238E27FC236}">
                <a16:creationId xmlns:a16="http://schemas.microsoft.com/office/drawing/2014/main" id="{24DB4968-E7A4-873D-3F8A-6FB1524FEF76}"/>
              </a:ext>
            </a:extLst>
          </p:cNvPr>
          <p:cNvSpPr txBox="1"/>
          <p:nvPr/>
        </p:nvSpPr>
        <p:spPr>
          <a:xfrm>
            <a:off x="6200177" y="2951140"/>
            <a:ext cx="2576075" cy="1938992"/>
          </a:xfrm>
          <a:prstGeom prst="rect">
            <a:avLst/>
          </a:prstGeom>
          <a:noFill/>
        </p:spPr>
        <p:txBody>
          <a:bodyPr wrap="square" rtlCol="0">
            <a:spAutoFit/>
          </a:bodyPr>
          <a:lstStyle/>
          <a:p>
            <a:r>
              <a:rPr lang="zh-CN" altLang="en-US" sz="2000" dirty="0"/>
              <a:t>遍历</a:t>
            </a:r>
            <a:r>
              <a:rPr lang="en-US" altLang="zh-CN" sz="2000" dirty="0" err="1"/>
              <a:t>free_list</a:t>
            </a:r>
            <a:r>
              <a:rPr lang="zh-CN" altLang="en-US" sz="2000" dirty="0"/>
              <a:t>的</a:t>
            </a:r>
            <a:r>
              <a:rPr lang="en-US" altLang="zh-CN" sz="2000" dirty="0"/>
              <a:t>Page</a:t>
            </a:r>
            <a:r>
              <a:rPr lang="zh-CN" altLang="en-US" sz="2000" dirty="0"/>
              <a:t>结构，看是否有与释放页连续的空闲页。如果有，则将其</a:t>
            </a:r>
            <a:r>
              <a:rPr lang="en-US" altLang="zh-CN" sz="2000" dirty="0"/>
              <a:t>flag</a:t>
            </a:r>
            <a:r>
              <a:rPr lang="zh-CN" altLang="en-US" sz="2000" dirty="0"/>
              <a:t>的</a:t>
            </a:r>
            <a:r>
              <a:rPr lang="en-US" altLang="zh-CN" sz="2000" dirty="0"/>
              <a:t>property</a:t>
            </a:r>
            <a:r>
              <a:rPr lang="zh-CN" altLang="en-US" sz="2000" dirty="0"/>
              <a:t>有效位置为</a:t>
            </a:r>
            <a:r>
              <a:rPr lang="en-US" altLang="zh-CN" sz="2000" dirty="0"/>
              <a:t>0</a:t>
            </a:r>
            <a:r>
              <a:rPr lang="zh-CN" altLang="en-US" sz="2000" dirty="0"/>
              <a:t>，并从</a:t>
            </a:r>
            <a:r>
              <a:rPr lang="en-US" altLang="zh-CN" sz="2000" dirty="0" err="1"/>
              <a:t>free_list</a:t>
            </a:r>
            <a:r>
              <a:rPr lang="zh-CN" altLang="en-US" sz="2000" dirty="0"/>
              <a:t>中删除。</a:t>
            </a:r>
          </a:p>
        </p:txBody>
      </p:sp>
      <p:cxnSp>
        <p:nvCxnSpPr>
          <p:cNvPr id="12" name="直接连接符 11">
            <a:extLst>
              <a:ext uri="{FF2B5EF4-FFF2-40B4-BE49-F238E27FC236}">
                <a16:creationId xmlns:a16="http://schemas.microsoft.com/office/drawing/2014/main" id="{A196242F-5F0A-C4B3-A7D6-3B671A5E7774}"/>
              </a:ext>
            </a:extLst>
          </p:cNvPr>
          <p:cNvCxnSpPr>
            <a:cxnSpLocks/>
            <a:stCxn id="8" idx="3"/>
            <a:endCxn id="9" idx="1"/>
          </p:cNvCxnSpPr>
          <p:nvPr/>
        </p:nvCxnSpPr>
        <p:spPr>
          <a:xfrm>
            <a:off x="5703216" y="3828304"/>
            <a:ext cx="496961" cy="92332"/>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91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err="1">
                <a:solidFill>
                  <a:srgbClr val="002060"/>
                </a:solidFill>
                <a:latin typeface="方正兰亭大黑_GBK" panose="02000000000000000000" pitchFamily="2" charset="-122"/>
                <a:ea typeface="方正兰亭大黑_GBK" panose="02000000000000000000" pitchFamily="2" charset="-122"/>
              </a:rPr>
              <a:t>free_pages</a:t>
            </a:r>
            <a:r>
              <a:rPr lang="zh-CN" altLang="en-US" sz="2900" spc="-45" dirty="0">
                <a:solidFill>
                  <a:srgbClr val="002060"/>
                </a:solidFill>
                <a:latin typeface="方正兰亭大黑_GBK" panose="02000000000000000000" pitchFamily="2" charset="-122"/>
                <a:ea typeface="方正兰亭大黑_GBK" panose="02000000000000000000" pitchFamily="2" charset="-122"/>
              </a:rPr>
              <a:t>函数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17</a:t>
            </a:fld>
            <a:endParaRPr lang="en-US" dirty="0"/>
          </a:p>
        </p:txBody>
      </p:sp>
      <p:sp>
        <p:nvSpPr>
          <p:cNvPr id="4" name="文本框 3">
            <a:extLst>
              <a:ext uri="{FF2B5EF4-FFF2-40B4-BE49-F238E27FC236}">
                <a16:creationId xmlns:a16="http://schemas.microsoft.com/office/drawing/2014/main" id="{643AA18B-2E04-5208-723B-9827AEEDA22F}"/>
              </a:ext>
            </a:extLst>
          </p:cNvPr>
          <p:cNvSpPr txBox="1"/>
          <p:nvPr/>
        </p:nvSpPr>
        <p:spPr>
          <a:xfrm>
            <a:off x="376238" y="1395442"/>
            <a:ext cx="4572000" cy="4524315"/>
          </a:xfrm>
          <a:prstGeom prst="rect">
            <a:avLst/>
          </a:prstGeom>
          <a:noFill/>
        </p:spPr>
        <p:txBody>
          <a:bodyPr wrap="square">
            <a:spAutoFit/>
          </a:bodyPr>
          <a:lstStyle/>
          <a:p>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nr_free</a:t>
            </a:r>
            <a:r>
              <a:rPr lang="en-US" altLang="zh-CN" b="0" dirty="0">
                <a:solidFill>
                  <a:srgbClr val="000000"/>
                </a:solidFill>
                <a:effectLst/>
                <a:latin typeface="Consolas" panose="020B0609020204030204" pitchFamily="49" charset="0"/>
              </a:rPr>
              <a:t> += n;</a:t>
            </a:r>
          </a:p>
          <a:p>
            <a:r>
              <a:rPr lang="en-US" altLang="zh-CN" b="0" dirty="0">
                <a:solidFill>
                  <a:srgbClr val="000000"/>
                </a:solidFill>
                <a:effectLst/>
                <a:latin typeface="Consolas" panose="020B0609020204030204" pitchFamily="49" charset="0"/>
              </a:rPr>
              <a:t>    le = </a:t>
            </a:r>
            <a:r>
              <a:rPr lang="en-US" altLang="zh-CN" b="0" dirty="0" err="1">
                <a:solidFill>
                  <a:srgbClr val="795E26"/>
                </a:solidFill>
                <a:effectLst/>
                <a:latin typeface="Consolas" panose="020B0609020204030204" pitchFamily="49" charset="0"/>
              </a:rPr>
              <a:t>list_next</a:t>
            </a:r>
            <a:r>
              <a:rPr lang="en-US" altLang="zh-CN" b="0" dirty="0">
                <a:solidFill>
                  <a:srgbClr val="000000"/>
                </a:solidFill>
                <a:effectLst/>
                <a:latin typeface="Consolas" panose="020B0609020204030204" pitchFamily="49" charset="0"/>
              </a:rPr>
              <a:t>(&amp;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while</a:t>
            </a:r>
            <a:r>
              <a:rPr lang="en-US" altLang="zh-CN" b="0" dirty="0">
                <a:solidFill>
                  <a:srgbClr val="000000"/>
                </a:solidFill>
                <a:effectLst/>
                <a:latin typeface="Consolas" panose="020B0609020204030204" pitchFamily="49" charset="0"/>
              </a:rPr>
              <a:t> (le != &amp;</a:t>
            </a:r>
            <a:r>
              <a:rPr lang="en-US" altLang="zh-CN" b="0" dirty="0" err="1">
                <a:solidFill>
                  <a:srgbClr val="000000"/>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p = </a:t>
            </a:r>
            <a:r>
              <a:rPr lang="en-US" altLang="zh-CN" b="0" dirty="0">
                <a:solidFill>
                  <a:srgbClr val="795E26"/>
                </a:solidFill>
                <a:effectLst/>
                <a:latin typeface="Consolas" panose="020B0609020204030204" pitchFamily="49" charset="0"/>
              </a:rPr>
              <a:t>le2page</a:t>
            </a:r>
            <a:r>
              <a:rPr lang="en-US" altLang="zh-CN" b="0" dirty="0">
                <a:solidFill>
                  <a:srgbClr val="000000"/>
                </a:solidFill>
                <a:effectLst/>
                <a:latin typeface="Consolas" panose="020B0609020204030204" pitchFamily="49" charset="0"/>
              </a:rPr>
              <a:t>(le, </a:t>
            </a:r>
            <a:r>
              <a:rPr lang="en-US" altLang="zh-CN" b="0" dirty="0" err="1">
                <a:solidFill>
                  <a:srgbClr val="00000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(base +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&lt;= p) {</a:t>
            </a:r>
          </a:p>
          <a:p>
            <a:r>
              <a:rPr lang="en-US" altLang="zh-CN" b="0" dirty="0">
                <a:solidFill>
                  <a:srgbClr val="000000"/>
                </a:solidFill>
                <a:effectLst/>
                <a:latin typeface="Consolas" panose="020B0609020204030204" pitchFamily="49" charset="0"/>
              </a:rPr>
              <a:t>            </a:t>
            </a:r>
            <a:r>
              <a:rPr lang="en-US" altLang="zh-CN" b="0" dirty="0">
                <a:solidFill>
                  <a:srgbClr val="795E26"/>
                </a:solidFill>
                <a:effectLst/>
                <a:latin typeface="Consolas" panose="020B0609020204030204" pitchFamily="49" charset="0"/>
              </a:rPr>
              <a:t>assert</a:t>
            </a:r>
            <a:r>
              <a:rPr lang="en-US" altLang="zh-CN" b="0" dirty="0">
                <a:solidFill>
                  <a:srgbClr val="000000"/>
                </a:solidFill>
                <a:effectLst/>
                <a:latin typeface="Consolas" panose="020B0609020204030204" pitchFamily="49" charset="0"/>
              </a:rPr>
              <a:t>(base + </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a:solidFill>
                  <a:srgbClr val="001080"/>
                </a:solidFill>
                <a:effectLst/>
                <a:latin typeface="Consolas" panose="020B0609020204030204" pitchFamily="49" charset="0"/>
              </a:rPr>
              <a:t>property</a:t>
            </a:r>
            <a:r>
              <a:rPr lang="en-US" altLang="zh-CN" b="0" dirty="0">
                <a:solidFill>
                  <a:srgbClr val="000000"/>
                </a:solidFill>
                <a:effectLst/>
                <a:latin typeface="Consolas" panose="020B0609020204030204" pitchFamily="49" charset="0"/>
              </a:rPr>
              <a:t> != p);</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break</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le = </a:t>
            </a:r>
            <a:r>
              <a:rPr lang="en-US" altLang="zh-CN" b="0" dirty="0" err="1">
                <a:solidFill>
                  <a:srgbClr val="795E26"/>
                </a:solidFill>
                <a:effectLst/>
                <a:latin typeface="Consolas" panose="020B0609020204030204" pitchFamily="49" charset="0"/>
              </a:rPr>
              <a:t>list_next</a:t>
            </a:r>
            <a:r>
              <a:rPr lang="en-US" altLang="zh-CN" b="0" dirty="0">
                <a:solidFill>
                  <a:srgbClr val="000000"/>
                </a:solidFill>
                <a:effectLst/>
                <a:latin typeface="Consolas" panose="020B0609020204030204" pitchFamily="49" charset="0"/>
              </a:rPr>
              <a:t>(le);</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list_add_before</a:t>
            </a:r>
            <a:r>
              <a:rPr lang="en-US" altLang="zh-CN" b="0" dirty="0">
                <a:solidFill>
                  <a:srgbClr val="000000"/>
                </a:solidFill>
                <a:effectLst/>
                <a:latin typeface="Consolas" panose="020B0609020204030204" pitchFamily="49" charset="0"/>
              </a:rPr>
              <a:t>(le, &amp;(</a:t>
            </a:r>
            <a:r>
              <a:rPr lang="en-US" altLang="zh-CN" b="0" dirty="0">
                <a:solidFill>
                  <a:srgbClr val="001080"/>
                </a:solidFill>
                <a:effectLst/>
                <a:latin typeface="Consolas" panose="020B0609020204030204" pitchFamily="49" charset="0"/>
              </a:rPr>
              <a:t>base</a:t>
            </a:r>
            <a:r>
              <a:rPr lang="en-US" altLang="zh-CN" b="0" dirty="0">
                <a:solidFill>
                  <a:srgbClr val="000000"/>
                </a:solidFill>
                <a:effectLst/>
                <a:latin typeface="Consolas" panose="020B0609020204030204" pitchFamily="49" charset="0"/>
              </a:rPr>
              <a:t>-&gt;</a:t>
            </a:r>
            <a:r>
              <a:rPr lang="en-US" altLang="zh-CN" b="0" dirty="0" err="1">
                <a:solidFill>
                  <a:srgbClr val="001080"/>
                </a:solidFill>
                <a:effectLst/>
                <a:latin typeface="Consolas" panose="020B0609020204030204" pitchFamily="49" charset="0"/>
              </a:rPr>
              <a:t>page_link</a:t>
            </a:r>
            <a:r>
              <a:rPr lang="en-US" altLang="zh-CN" b="0" dirty="0">
                <a:solidFill>
                  <a:srgbClr val="000000"/>
                </a:solidFill>
                <a:effectLst/>
                <a:latin typeface="Consolas" panose="020B0609020204030204" pitchFamily="49" charset="0"/>
              </a:rPr>
              <a:t>));</a:t>
            </a:r>
          </a:p>
          <a:p>
            <a:r>
              <a:rPr lang="en-US" altLang="zh-CN" b="0" dirty="0">
                <a:solidFill>
                  <a:srgbClr val="AF00DB"/>
                </a:solidFill>
                <a:effectLst/>
                <a:latin typeface="Consolas" panose="020B0609020204030204" pitchFamily="49" charset="0"/>
              </a:rPr>
              <a:t>#endif</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a:t>
            </a:r>
          </a:p>
        </p:txBody>
      </p:sp>
      <p:sp>
        <p:nvSpPr>
          <p:cNvPr id="8" name="矩形 7">
            <a:extLst>
              <a:ext uri="{FF2B5EF4-FFF2-40B4-BE49-F238E27FC236}">
                <a16:creationId xmlns:a16="http://schemas.microsoft.com/office/drawing/2014/main" id="{8294FC9F-4A2C-78E9-5939-F1C4A677E0E3}"/>
              </a:ext>
            </a:extLst>
          </p:cNvPr>
          <p:cNvSpPr/>
          <p:nvPr/>
        </p:nvSpPr>
        <p:spPr>
          <a:xfrm>
            <a:off x="338531" y="1961114"/>
            <a:ext cx="4648248" cy="3336749"/>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9" name="文本框 8">
            <a:extLst>
              <a:ext uri="{FF2B5EF4-FFF2-40B4-BE49-F238E27FC236}">
                <a16:creationId xmlns:a16="http://schemas.microsoft.com/office/drawing/2014/main" id="{2B2783EA-676B-0DEB-B746-13751417F7AA}"/>
              </a:ext>
            </a:extLst>
          </p:cNvPr>
          <p:cNvSpPr txBox="1"/>
          <p:nvPr/>
        </p:nvSpPr>
        <p:spPr>
          <a:xfrm>
            <a:off x="5643996" y="3029323"/>
            <a:ext cx="3031691" cy="1323439"/>
          </a:xfrm>
          <a:prstGeom prst="rect">
            <a:avLst/>
          </a:prstGeom>
          <a:noFill/>
        </p:spPr>
        <p:txBody>
          <a:bodyPr wrap="square" rtlCol="0">
            <a:spAutoFit/>
          </a:bodyPr>
          <a:lstStyle/>
          <a:p>
            <a:r>
              <a:rPr lang="zh-CN" altLang="en-US" sz="2000" dirty="0"/>
              <a:t>在</a:t>
            </a:r>
            <a:r>
              <a:rPr lang="en-US" altLang="zh-CN" sz="2000" dirty="0" err="1"/>
              <a:t>free_list</a:t>
            </a:r>
            <a:r>
              <a:rPr lang="zh-CN" altLang="en-US" sz="2000" dirty="0"/>
              <a:t>中寻找</a:t>
            </a:r>
            <a:r>
              <a:rPr lang="en-US" altLang="zh-CN" sz="2000" dirty="0"/>
              <a:t>base</a:t>
            </a:r>
            <a:r>
              <a:rPr lang="zh-CN" altLang="en-US" sz="2000" dirty="0"/>
              <a:t>页插入的位置，使</a:t>
            </a:r>
            <a:r>
              <a:rPr lang="en-US" altLang="zh-CN" sz="2000" dirty="0" err="1"/>
              <a:t>free_list</a:t>
            </a:r>
            <a:r>
              <a:rPr lang="zh-CN" altLang="en-US" sz="2000" dirty="0"/>
              <a:t>保持地址依次增大的性质。</a:t>
            </a:r>
            <a:endParaRPr lang="en-US" altLang="zh-CN" sz="2000" dirty="0"/>
          </a:p>
          <a:p>
            <a:r>
              <a:rPr lang="zh-CN" altLang="en-US" sz="2000" dirty="0"/>
              <a:t>最终将其插入</a:t>
            </a:r>
            <a:r>
              <a:rPr lang="en-US" altLang="zh-CN" sz="2000" dirty="0" err="1"/>
              <a:t>free_list</a:t>
            </a:r>
            <a:r>
              <a:rPr lang="zh-CN" altLang="en-US" sz="2000" dirty="0"/>
              <a:t>中。</a:t>
            </a:r>
          </a:p>
        </p:txBody>
      </p:sp>
      <p:cxnSp>
        <p:nvCxnSpPr>
          <p:cNvPr id="12" name="直接连接符 11">
            <a:extLst>
              <a:ext uri="{FF2B5EF4-FFF2-40B4-BE49-F238E27FC236}">
                <a16:creationId xmlns:a16="http://schemas.microsoft.com/office/drawing/2014/main" id="{4A6A79C8-EBA5-A4FC-E6B1-25B4B2BFDE19}"/>
              </a:ext>
            </a:extLst>
          </p:cNvPr>
          <p:cNvCxnSpPr>
            <a:cxnSpLocks/>
            <a:stCxn id="8" idx="3"/>
            <a:endCxn id="9" idx="1"/>
          </p:cNvCxnSpPr>
          <p:nvPr/>
        </p:nvCxnSpPr>
        <p:spPr>
          <a:xfrm>
            <a:off x="4986779" y="3629489"/>
            <a:ext cx="657217" cy="6155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2528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first-fit </a:t>
            </a:r>
            <a:r>
              <a:rPr lang="zh-CN" altLang="en-US" sz="2900" spc="-45" dirty="0">
                <a:solidFill>
                  <a:srgbClr val="002060"/>
                </a:solidFill>
                <a:latin typeface="方正兰亭大黑_GBK" panose="02000000000000000000" pitchFamily="2" charset="-122"/>
                <a:ea typeface="方正兰亭大黑_GBK" panose="02000000000000000000" pitchFamily="2" charset="-122"/>
              </a:rPr>
              <a:t>连续物理内存分配算法实现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18</a:t>
            </a:fld>
            <a:endParaRPr lang="en-US" dirty="0"/>
          </a:p>
        </p:txBody>
      </p:sp>
      <p:sp>
        <p:nvSpPr>
          <p:cNvPr id="7" name="文本框 6">
            <a:extLst>
              <a:ext uri="{FF2B5EF4-FFF2-40B4-BE49-F238E27FC236}">
                <a16:creationId xmlns:a16="http://schemas.microsoft.com/office/drawing/2014/main" id="{60184E65-9DAE-5CC8-A53E-611DD4784AC6}"/>
              </a:ext>
            </a:extLst>
          </p:cNvPr>
          <p:cNvSpPr txBox="1"/>
          <p:nvPr/>
        </p:nvSpPr>
        <p:spPr>
          <a:xfrm>
            <a:off x="874705" y="2274838"/>
            <a:ext cx="7394590" cy="2308324"/>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通过以上的函数就基本实现了</a:t>
            </a:r>
            <a:r>
              <a:rPr lang="en-US" altLang="zh-CN" sz="2400" dirty="0">
                <a:latin typeface="微软雅黑" panose="020B0503020204020204" pitchFamily="34" charset="-122"/>
                <a:ea typeface="微软雅黑" panose="020B0503020204020204" pitchFamily="34" charset="-122"/>
              </a:rPr>
              <a:t>first-fit</a:t>
            </a:r>
            <a:r>
              <a:rPr lang="zh-CN" altLang="en-US" sz="2400" dirty="0">
                <a:latin typeface="微软雅黑" panose="020B0503020204020204" pitchFamily="34" charset="-122"/>
                <a:ea typeface="微软雅黑" panose="020B0503020204020204" pitchFamily="34" charset="-122"/>
              </a:rPr>
              <a:t>连续物理内存分配的机制。</a:t>
            </a:r>
            <a:endParaRPr lang="en-US" altLang="zh-CN" sz="2400" dirty="0">
              <a:latin typeface="微软雅黑" panose="020B0503020204020204" pitchFamily="34" charset="-122"/>
              <a:ea typeface="微软雅黑" panose="020B0503020204020204" pitchFamily="34" charset="-122"/>
            </a:endParaRPr>
          </a:p>
          <a:p>
            <a:endParaRPr lang="en-US" altLang="zh-CN" sz="2400" b="0" i="0" dirty="0">
              <a:effectLst/>
              <a:latin typeface="微软雅黑" panose="020B0503020204020204" pitchFamily="34" charset="-122"/>
              <a:ea typeface="微软雅黑" panose="020B0503020204020204" pitchFamily="34" charset="-122"/>
            </a:endParaRPr>
          </a:p>
          <a:p>
            <a:r>
              <a:rPr lang="zh-CN" altLang="en-US" sz="2400" b="0" i="0" dirty="0">
                <a:effectLst/>
                <a:latin typeface="微软雅黑" panose="020B0503020204020204" pitchFamily="34" charset="-122"/>
                <a:ea typeface="微软雅黑" panose="020B0503020204020204" pitchFamily="34" charset="-122"/>
              </a:rPr>
              <a:t>上述代码只是参考设计，目前实验提供的代码已经可以运行，同学们可以在理解的基础上能自己重新实现有关函数。</a:t>
            </a:r>
            <a:endParaRPr lang="en-US" altLang="zh-CN" sz="2400" b="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306886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AA6962F-C803-25D9-45AE-7A329C22CD9E}"/>
              </a:ext>
            </a:extLst>
          </p:cNvPr>
          <p:cNvPicPr>
            <a:picLocks noChangeAspect="1"/>
          </p:cNvPicPr>
          <p:nvPr/>
        </p:nvPicPr>
        <p:blipFill>
          <a:blip r:embed="rId2"/>
          <a:stretch>
            <a:fillRect/>
          </a:stretch>
        </p:blipFill>
        <p:spPr>
          <a:xfrm>
            <a:off x="191378" y="230690"/>
            <a:ext cx="2219313" cy="874965"/>
          </a:xfrm>
          <a:prstGeom prst="rect">
            <a:avLst/>
          </a:prstGeom>
        </p:spPr>
      </p:pic>
      <p:sp>
        <p:nvSpPr>
          <p:cNvPr id="9" name="文本框 8">
            <a:extLst>
              <a:ext uri="{FF2B5EF4-FFF2-40B4-BE49-F238E27FC236}">
                <a16:creationId xmlns:a16="http://schemas.microsoft.com/office/drawing/2014/main" id="{3DEB1FAC-6DB2-CC8A-ACEE-2A91C62E20AF}"/>
              </a:ext>
            </a:extLst>
          </p:cNvPr>
          <p:cNvSpPr txBox="1"/>
          <p:nvPr/>
        </p:nvSpPr>
        <p:spPr>
          <a:xfrm>
            <a:off x="3556336" y="2598003"/>
            <a:ext cx="2036135" cy="830997"/>
          </a:xfrm>
          <a:prstGeom prst="rect">
            <a:avLst/>
          </a:prstGeom>
          <a:noFill/>
        </p:spPr>
        <p:txBody>
          <a:bodyPr wrap="none" rtlCol="0">
            <a:spAutoFit/>
          </a:bodyPr>
          <a:lstStyle/>
          <a:p>
            <a:r>
              <a:rPr lang="zh-CN" altLang="en-US" sz="4800" b="1" dirty="0">
                <a:solidFill>
                  <a:schemeClr val="accent1">
                    <a:lumMod val="50000"/>
                  </a:schemeClr>
                </a:solidFill>
                <a:latin typeface="+mn-ea"/>
              </a:rPr>
              <a:t>练习二</a:t>
            </a:r>
          </a:p>
        </p:txBody>
      </p:sp>
      <p:cxnSp>
        <p:nvCxnSpPr>
          <p:cNvPr id="11" name="直接连接符 10">
            <a:extLst>
              <a:ext uri="{FF2B5EF4-FFF2-40B4-BE49-F238E27FC236}">
                <a16:creationId xmlns:a16="http://schemas.microsoft.com/office/drawing/2014/main" id="{4FB5F4A5-295B-5052-8D33-5B698CFB525A}"/>
              </a:ext>
            </a:extLst>
          </p:cNvPr>
          <p:cNvCxnSpPr>
            <a:cxnSpLocks/>
          </p:cNvCxnSpPr>
          <p:nvPr/>
        </p:nvCxnSpPr>
        <p:spPr>
          <a:xfrm>
            <a:off x="852054" y="3532908"/>
            <a:ext cx="7439891"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27ECD46-64E9-49FB-78FC-4ED027C1B02B}"/>
              </a:ext>
            </a:extLst>
          </p:cNvPr>
          <p:cNvSpPr txBox="1"/>
          <p:nvPr/>
        </p:nvSpPr>
        <p:spPr>
          <a:xfrm>
            <a:off x="908288" y="6057781"/>
            <a:ext cx="7327424" cy="800219"/>
          </a:xfrm>
          <a:prstGeom prst="rect">
            <a:avLst/>
          </a:prstGeom>
          <a:noFill/>
        </p:spPr>
        <p:txBody>
          <a:bodyPr wrap="square" rtlCol="0">
            <a:spAutoFit/>
          </a:bodyPr>
          <a:lstStyle/>
          <a:p>
            <a:pPr algn="ctr"/>
            <a:r>
              <a:rPr lang="zh-CN" altLang="en-US" sz="1400" b="1" dirty="0">
                <a:solidFill>
                  <a:srgbClr val="333333"/>
                </a:solidFill>
                <a:latin typeface="Helvetica Neue"/>
              </a:rPr>
              <a:t>部分内容来自：</a:t>
            </a:r>
            <a:r>
              <a:rPr lang="en-US" altLang="zh-CN" sz="1400" b="1" i="0" dirty="0" err="1">
                <a:solidFill>
                  <a:srgbClr val="333333"/>
                </a:solidFill>
                <a:effectLst/>
                <a:latin typeface="Helvetica Neue"/>
              </a:rPr>
              <a:t>uCore</a:t>
            </a:r>
            <a:r>
              <a:rPr lang="en-US" altLang="zh-CN" sz="1400" b="1" i="0" dirty="0">
                <a:solidFill>
                  <a:srgbClr val="333333"/>
                </a:solidFill>
                <a:effectLst/>
                <a:latin typeface="Helvetica Neue"/>
              </a:rPr>
              <a:t> OS for LoongArch32 </a:t>
            </a:r>
            <a:r>
              <a:rPr lang="zh-CN" altLang="en-US" sz="1400" b="1" i="0" dirty="0">
                <a:solidFill>
                  <a:srgbClr val="333333"/>
                </a:solidFill>
                <a:effectLst/>
                <a:latin typeface="Helvetica Neue"/>
              </a:rPr>
              <a:t>实验指导书</a:t>
            </a:r>
            <a:r>
              <a:rPr lang="en-US" altLang="zh-CN" sz="1400" b="1" i="0" dirty="0">
                <a:solidFill>
                  <a:srgbClr val="333333"/>
                </a:solidFill>
                <a:effectLst/>
                <a:latin typeface="Helvetica Neue"/>
              </a:rPr>
              <a:t>Lab8</a:t>
            </a:r>
            <a:r>
              <a:rPr lang="zh-CN" altLang="en-US" sz="1400" b="1" i="0" dirty="0">
                <a:solidFill>
                  <a:srgbClr val="333333"/>
                </a:solidFill>
                <a:effectLst/>
                <a:latin typeface="Helvetica Neue"/>
              </a:rPr>
              <a:t>中内容</a:t>
            </a:r>
            <a:endParaRPr lang="en-US" altLang="zh-CN" sz="1400" b="1" i="0" dirty="0">
              <a:solidFill>
                <a:srgbClr val="333333"/>
              </a:solidFill>
              <a:effectLst/>
              <a:latin typeface="Helvetica Neue"/>
            </a:endParaRPr>
          </a:p>
          <a:p>
            <a:pPr algn="ctr"/>
            <a:r>
              <a:rPr lang="en-US" altLang="zh-CN" sz="1400" b="1" i="0" dirty="0">
                <a:solidFill>
                  <a:srgbClr val="333333"/>
                </a:solidFill>
                <a:effectLst/>
                <a:latin typeface="Helvetica Neue"/>
              </a:rPr>
              <a:t>https://cyyself.github.io/ucore_la32_docs/lab8.html</a:t>
            </a:r>
            <a:endParaRPr lang="zh-CN" altLang="en-US" sz="1400" b="1" i="0" dirty="0">
              <a:solidFill>
                <a:srgbClr val="333333"/>
              </a:solidFill>
              <a:effectLst/>
              <a:latin typeface="Helvetica Neue"/>
            </a:endParaRPr>
          </a:p>
          <a:p>
            <a:pPr algn="ctr"/>
            <a:endParaRPr lang="zh-CN" altLang="en-US" dirty="0"/>
          </a:p>
        </p:txBody>
      </p:sp>
      <p:sp>
        <p:nvSpPr>
          <p:cNvPr id="2" name="文本框 1">
            <a:extLst>
              <a:ext uri="{FF2B5EF4-FFF2-40B4-BE49-F238E27FC236}">
                <a16:creationId xmlns:a16="http://schemas.microsoft.com/office/drawing/2014/main" id="{4094CAE7-994F-FE54-7A63-1BFBDD340F63}"/>
              </a:ext>
            </a:extLst>
          </p:cNvPr>
          <p:cNvSpPr txBox="1"/>
          <p:nvPr/>
        </p:nvSpPr>
        <p:spPr>
          <a:xfrm>
            <a:off x="2325230" y="3532908"/>
            <a:ext cx="4493538" cy="461665"/>
          </a:xfrm>
          <a:prstGeom prst="rect">
            <a:avLst/>
          </a:prstGeom>
          <a:noFill/>
        </p:spPr>
        <p:txBody>
          <a:bodyPr wrap="none" rtlCol="0">
            <a:spAutoFit/>
          </a:bodyPr>
          <a:lstStyle/>
          <a:p>
            <a:pPr algn="l"/>
            <a:r>
              <a:rPr lang="zh-CN" altLang="en-US" sz="2400" b="0" i="0" dirty="0">
                <a:solidFill>
                  <a:srgbClr val="203864"/>
                </a:solidFill>
                <a:effectLst/>
                <a:latin typeface="Roboto" panose="02000000000000000000" pitchFamily="2" charset="0"/>
              </a:rPr>
              <a:t>实现寻找虚拟地址对应的页表项</a:t>
            </a:r>
          </a:p>
        </p:txBody>
      </p:sp>
    </p:spTree>
    <p:extLst>
      <p:ext uri="{BB962C8B-B14F-4D97-AF65-F5344CB8AC3E}">
        <p14:creationId xmlns:p14="http://schemas.microsoft.com/office/powerpoint/2010/main" val="2793708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76237" y="1722179"/>
            <a:ext cx="8114619" cy="2677656"/>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在完成</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lab1</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后，</a:t>
            </a:r>
            <a:r>
              <a:rPr lang="en-US" altLang="zh-CN" sz="2400" dirty="0" err="1">
                <a:latin typeface="微软雅黑" panose="020B0503020204020204" pitchFamily="34" charset="-122"/>
                <a:ea typeface="微软雅黑" panose="020B0503020204020204" pitchFamily="34" charset="-122"/>
                <a:cs typeface="Times New Roman" panose="02020603050405020304" pitchFamily="18" charset="0"/>
              </a:rPr>
              <a:t>kern_init</a:t>
            </a:r>
            <a:r>
              <a:rPr lang="zh-CN" altLang="en-US" sz="2400" b="0" i="0" dirty="0">
                <a:effectLst/>
                <a:latin typeface="微软雅黑" panose="020B0503020204020204" pitchFamily="34" charset="-122"/>
                <a:ea typeface="微软雅黑" panose="020B0503020204020204" pitchFamily="34" charset="-122"/>
                <a:cs typeface="Times New Roman" panose="02020603050405020304" pitchFamily="18" charset="0"/>
              </a:rPr>
              <a:t>函数在完成一些输出并对</a:t>
            </a:r>
            <a:r>
              <a:rPr lang="en-US" altLang="zh-CN" sz="2400" b="0" i="0" dirty="0">
                <a:effectLst/>
                <a:latin typeface="微软雅黑" panose="020B0503020204020204" pitchFamily="34" charset="-122"/>
                <a:ea typeface="微软雅黑" panose="020B0503020204020204" pitchFamily="34" charset="-122"/>
                <a:cs typeface="Times New Roman" panose="02020603050405020304" pitchFamily="18" charset="0"/>
              </a:rPr>
              <a:t>lab1</a:t>
            </a:r>
            <a:r>
              <a:rPr lang="zh-CN" altLang="en-US" sz="2400" b="0" i="0" dirty="0">
                <a:effectLst/>
                <a:latin typeface="微软雅黑" panose="020B0503020204020204" pitchFamily="34" charset="-122"/>
                <a:ea typeface="微软雅黑" panose="020B0503020204020204" pitchFamily="34" charset="-122"/>
                <a:cs typeface="Times New Roman" panose="02020603050405020304" pitchFamily="18" charset="0"/>
              </a:rPr>
              <a:t>实验结果的检查后，将进入物理内存管理初始化的工作，即调用</a:t>
            </a:r>
            <a:r>
              <a:rPr lang="en-US" altLang="zh-CN" sz="2400" b="0" i="0" dirty="0" err="1">
                <a:effectLst/>
                <a:latin typeface="微软雅黑" panose="020B0503020204020204" pitchFamily="34" charset="-122"/>
                <a:ea typeface="微软雅黑" panose="020B0503020204020204" pitchFamily="34" charset="-122"/>
                <a:cs typeface="Times New Roman" panose="02020603050405020304" pitchFamily="18" charset="0"/>
              </a:rPr>
              <a:t>pmm_init</a:t>
            </a:r>
            <a:r>
              <a:rPr lang="zh-CN" altLang="en-US" sz="2400" b="0" i="0" dirty="0">
                <a:effectLst/>
                <a:latin typeface="微软雅黑" panose="020B0503020204020204" pitchFamily="34" charset="-122"/>
                <a:ea typeface="微软雅黑" panose="020B0503020204020204" pitchFamily="34" charset="-122"/>
                <a:cs typeface="Times New Roman" panose="02020603050405020304" pitchFamily="18" charset="0"/>
              </a:rPr>
              <a:t>函数完成物理内存的管理，这也是我们</a:t>
            </a:r>
            <a:r>
              <a:rPr lang="en-US" altLang="zh-CN" sz="2400" b="0" i="0" dirty="0">
                <a:effectLst/>
                <a:latin typeface="微软雅黑" panose="020B0503020204020204" pitchFamily="34" charset="-122"/>
                <a:ea typeface="微软雅黑" panose="020B0503020204020204" pitchFamily="34" charset="-122"/>
                <a:cs typeface="Times New Roman" panose="02020603050405020304" pitchFamily="18" charset="0"/>
              </a:rPr>
              <a:t>lab2</a:t>
            </a:r>
            <a:r>
              <a:rPr lang="zh-CN" altLang="en-US" sz="2400" b="0" i="0" dirty="0">
                <a:effectLst/>
                <a:latin typeface="微软雅黑" panose="020B0503020204020204" pitchFamily="34" charset="-122"/>
                <a:ea typeface="微软雅黑" panose="020B0503020204020204" pitchFamily="34" charset="-122"/>
                <a:cs typeface="Times New Roman" panose="02020603050405020304" pitchFamily="18" charset="0"/>
              </a:rPr>
              <a:t>的内容。</a:t>
            </a:r>
            <a:endParaRPr lang="en-US" altLang="zh-CN" sz="2400" b="0" i="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zh-CN" altLang="en-US" sz="2400" b="0" i="0" dirty="0">
                <a:effectLst/>
                <a:latin typeface="微软雅黑" panose="020B0503020204020204" pitchFamily="34" charset="-122"/>
                <a:ea typeface="微软雅黑" panose="020B0503020204020204" pitchFamily="34" charset="-122"/>
              </a:rPr>
              <a:t>为了完成物理内存管理，首先需要探测可用的物理内存资源，了解到物理内存位于什么位置、有多大</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04390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寻找虚拟地址对应的页表项</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20</a:t>
            </a:fld>
            <a:endParaRPr lang="en-US" dirty="0"/>
          </a:p>
        </p:txBody>
      </p:sp>
      <p:sp>
        <p:nvSpPr>
          <p:cNvPr id="7" name="文本框 6">
            <a:extLst>
              <a:ext uri="{FF2B5EF4-FFF2-40B4-BE49-F238E27FC236}">
                <a16:creationId xmlns:a16="http://schemas.microsoft.com/office/drawing/2014/main" id="{60184E65-9DAE-5CC8-A53E-611DD4784AC6}"/>
              </a:ext>
            </a:extLst>
          </p:cNvPr>
          <p:cNvSpPr txBox="1"/>
          <p:nvPr/>
        </p:nvSpPr>
        <p:spPr>
          <a:xfrm>
            <a:off x="561633" y="1330471"/>
            <a:ext cx="8020734" cy="4339650"/>
          </a:xfrm>
          <a:prstGeom prst="rect">
            <a:avLst/>
          </a:prstGeom>
          <a:noFill/>
        </p:spPr>
        <p:txBody>
          <a:bodyPr wrap="square" rtlCol="0">
            <a:spAutoFit/>
          </a:bodyPr>
          <a:lstStyle/>
          <a:p>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通过阅读代码可以发现，在物理页初始化及检验之后，通过</a:t>
            </a:r>
            <a:endParaRPr lang="en-US" altLang="zh-CN" sz="2400" spc="-45" dirty="0">
              <a:latin typeface="微软雅黑" panose="020B0503020204020204" pitchFamily="34" charset="-122"/>
              <a:ea typeface="微软雅黑" panose="020B0503020204020204" pitchFamily="34" charset="-122"/>
              <a:cs typeface="Times New Roman" panose="02020603050405020304" pitchFamily="18" charset="0"/>
            </a:endParaRPr>
          </a:p>
          <a:p>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练习一中</a:t>
            </a:r>
            <a:r>
              <a:rPr lang="en-US" altLang="zh-CN" sz="2400" b="0" i="0" dirty="0" err="1">
                <a:effectLst/>
                <a:latin typeface="微软雅黑" panose="020B0503020204020204" pitchFamily="34" charset="-122"/>
                <a:ea typeface="微软雅黑" panose="020B0503020204020204" pitchFamily="34" charset="-122"/>
                <a:cs typeface="Times New Roman" panose="02020603050405020304" pitchFamily="18" charset="0"/>
              </a:rPr>
              <a:t>default_pmm_manager</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提供的物理页分配机制分配了一个页大小的一级页目录表。</a:t>
            </a:r>
            <a:endParaRPr lang="en-US" altLang="zh-CN" sz="2400" b="0" spc="-45" dirty="0">
              <a:effectLst/>
              <a:latin typeface="微软雅黑" panose="020B0503020204020204" pitchFamily="34" charset="-122"/>
              <a:ea typeface="微软雅黑" panose="020B0503020204020204" pitchFamily="34" charset="-122"/>
              <a:cs typeface="Times New Roman" panose="02020603050405020304" pitchFamily="18" charset="0"/>
            </a:endParaRPr>
          </a:p>
          <a:p>
            <a:r>
              <a:rPr lang="en-US" altLang="zh-CN" sz="2400" b="0" dirty="0">
                <a:solidFill>
                  <a:srgbClr val="000000"/>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 create </a:t>
            </a:r>
            <a:r>
              <a:rPr lang="en-US" altLang="zh-CN" b="0" dirty="0" err="1">
                <a:solidFill>
                  <a:srgbClr val="008000"/>
                </a:solidFill>
                <a:effectLst/>
                <a:latin typeface="Consolas" panose="020B0609020204030204" pitchFamily="49" charset="0"/>
              </a:rPr>
              <a:t>boot_pgdir</a:t>
            </a:r>
            <a:r>
              <a:rPr lang="en-US" altLang="zh-CN" b="0" dirty="0">
                <a:solidFill>
                  <a:srgbClr val="008000"/>
                </a:solidFill>
                <a:effectLst/>
                <a:latin typeface="Consolas" panose="020B0609020204030204" pitchFamily="49" charset="0"/>
              </a:rPr>
              <a:t>, an initial page directory(Page Directory Table, PDT)</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err="1">
                <a:solidFill>
                  <a:srgbClr val="001080"/>
                </a:solidFill>
                <a:effectLst/>
                <a:latin typeface="Consolas" panose="020B0609020204030204" pitchFamily="49" charset="0"/>
              </a:rPr>
              <a:t>boot_pgdir</a:t>
            </a:r>
            <a:r>
              <a:rPr lang="en-US" altLang="zh-CN" b="0" dirty="0">
                <a:solidFill>
                  <a:srgbClr val="000000"/>
                </a:solidFill>
                <a:effectLst/>
                <a:latin typeface="Consolas" panose="020B0609020204030204" pitchFamily="49" charset="0"/>
              </a:rPr>
              <a:t> = </a:t>
            </a:r>
            <a:r>
              <a:rPr lang="en-US" altLang="zh-CN" b="0" dirty="0" err="1">
                <a:solidFill>
                  <a:srgbClr val="795E26"/>
                </a:solidFill>
                <a:effectLst/>
                <a:latin typeface="Consolas" panose="020B0609020204030204" pitchFamily="49" charset="0"/>
              </a:rPr>
              <a:t>boot_alloc_page</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memset</a:t>
            </a:r>
            <a:r>
              <a:rPr lang="en-US" altLang="zh-CN" b="0" dirty="0">
                <a:solidFill>
                  <a:srgbClr val="000000"/>
                </a:solidFill>
                <a:effectLst/>
                <a:latin typeface="Consolas" panose="020B0609020204030204" pitchFamily="49" charset="0"/>
              </a:rPr>
              <a:t>(</a:t>
            </a:r>
            <a:r>
              <a:rPr lang="en-US" altLang="zh-CN" b="0" dirty="0" err="1">
                <a:solidFill>
                  <a:srgbClr val="001080"/>
                </a:solidFill>
                <a:effectLst/>
                <a:latin typeface="Consolas" panose="020B0609020204030204" pitchFamily="49" charset="0"/>
              </a:rPr>
              <a:t>boot_pgdir</a:t>
            </a:r>
            <a:r>
              <a:rPr lang="en-US" altLang="zh-CN" b="0" dirty="0">
                <a:solidFill>
                  <a:srgbClr val="000000"/>
                </a:solidFill>
                <a:effectLst/>
                <a:latin typeface="Consolas" panose="020B0609020204030204" pitchFamily="49" charset="0"/>
              </a:rPr>
              <a:t>,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PGSIZE</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boot_cr3</a:t>
            </a:r>
            <a:r>
              <a:rPr lang="en-US" altLang="zh-CN" b="0" dirty="0">
                <a:solidFill>
                  <a:srgbClr val="000000"/>
                </a:solidFill>
                <a:effectLst/>
                <a:latin typeface="Consolas" panose="020B0609020204030204" pitchFamily="49" charset="0"/>
              </a:rPr>
              <a:t> = </a:t>
            </a:r>
            <a:r>
              <a:rPr lang="en-US" altLang="zh-CN" b="0" dirty="0">
                <a:solidFill>
                  <a:srgbClr val="0000FF"/>
                </a:solidFill>
                <a:effectLst/>
                <a:latin typeface="Consolas" panose="020B0609020204030204" pitchFamily="49" charset="0"/>
              </a:rPr>
              <a:t>PADDR</a:t>
            </a:r>
            <a:r>
              <a:rPr lang="en-US" altLang="zh-CN" b="0" dirty="0">
                <a:solidFill>
                  <a:srgbClr val="000000"/>
                </a:solidFill>
                <a:effectLst/>
                <a:latin typeface="Consolas" panose="020B0609020204030204" pitchFamily="49" charset="0"/>
              </a:rPr>
              <a:t>(</a:t>
            </a:r>
            <a:r>
              <a:rPr lang="en-US" altLang="zh-CN" b="0" dirty="0" err="1">
                <a:solidFill>
                  <a:srgbClr val="001080"/>
                </a:solidFill>
                <a:effectLst/>
                <a:latin typeface="Consolas" panose="020B0609020204030204" pitchFamily="49" charset="0"/>
              </a:rPr>
              <a:t>boot_pgdir</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001080"/>
                </a:solidFill>
                <a:effectLst/>
                <a:latin typeface="Consolas" panose="020B0609020204030204" pitchFamily="49" charset="0"/>
              </a:rPr>
              <a:t>current_pgdir</a:t>
            </a:r>
            <a:r>
              <a:rPr lang="en-US" altLang="zh-CN" b="0" dirty="0">
                <a:solidFill>
                  <a:srgbClr val="000000"/>
                </a:solidFill>
                <a:effectLst/>
                <a:latin typeface="Consolas" panose="020B0609020204030204" pitchFamily="49" charset="0"/>
              </a:rPr>
              <a:t> = </a:t>
            </a:r>
            <a:r>
              <a:rPr lang="en-US" altLang="zh-CN" b="0" dirty="0" err="1">
                <a:solidFill>
                  <a:srgbClr val="001080"/>
                </a:solidFill>
                <a:effectLst/>
                <a:latin typeface="Consolas" panose="020B0609020204030204" pitchFamily="49" charset="0"/>
              </a:rPr>
              <a:t>boot_pgdir</a:t>
            </a:r>
            <a:r>
              <a:rPr lang="en-US" altLang="zh-CN" b="0" dirty="0">
                <a:solidFill>
                  <a:srgbClr val="000000"/>
                </a:solidFill>
                <a:effectLst/>
                <a:latin typeface="Consolas" panose="020B0609020204030204" pitchFamily="49" charset="0"/>
              </a:rPr>
              <a:t>;</a:t>
            </a:r>
          </a:p>
          <a:p>
            <a:endParaRPr lang="en-US" altLang="zh-CN" dirty="0">
              <a:solidFill>
                <a:srgbClr val="000000"/>
              </a:solidFill>
              <a:latin typeface="Consolas" panose="020B0609020204030204" pitchFamily="49" charset="0"/>
            </a:endParaRPr>
          </a:p>
          <a:p>
            <a:r>
              <a:rPr lang="en-US" altLang="zh-CN" sz="2400" b="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ucore-loongarch32</a:t>
            </a:r>
            <a:r>
              <a:rPr lang="zh-CN" altLang="en-US" sz="2400" b="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采用了二级页表来建立逻辑地址和物理地址之间的映射。</a:t>
            </a:r>
            <a:endParaRPr lang="en-US" altLang="zh-CN" sz="2400" b="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400" b="0" dirty="0">
              <a:effectLst/>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18" name="组合 17">
            <a:extLst>
              <a:ext uri="{FF2B5EF4-FFF2-40B4-BE49-F238E27FC236}">
                <a16:creationId xmlns:a16="http://schemas.microsoft.com/office/drawing/2014/main" id="{D636F017-31A6-76C2-4063-40BC73C94840}"/>
              </a:ext>
            </a:extLst>
          </p:cNvPr>
          <p:cNvGrpSpPr/>
          <p:nvPr/>
        </p:nvGrpSpPr>
        <p:grpSpPr>
          <a:xfrm>
            <a:off x="1494148" y="5714847"/>
            <a:ext cx="5808805" cy="866793"/>
            <a:chOff x="1494148" y="5714847"/>
            <a:chExt cx="5808805" cy="866793"/>
          </a:xfrm>
        </p:grpSpPr>
        <p:sp>
          <p:nvSpPr>
            <p:cNvPr id="3" name="矩形 2">
              <a:extLst>
                <a:ext uri="{FF2B5EF4-FFF2-40B4-BE49-F238E27FC236}">
                  <a16:creationId xmlns:a16="http://schemas.microsoft.com/office/drawing/2014/main" id="{81C1CDCC-AFFC-056C-1392-D07AE7926F55}"/>
                </a:ext>
              </a:extLst>
            </p:cNvPr>
            <p:cNvSpPr/>
            <p:nvPr/>
          </p:nvSpPr>
          <p:spPr>
            <a:xfrm>
              <a:off x="1494148" y="5717255"/>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10</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4" name="矩形 3">
              <a:extLst>
                <a:ext uri="{FF2B5EF4-FFF2-40B4-BE49-F238E27FC236}">
                  <a16:creationId xmlns:a16="http://schemas.microsoft.com/office/drawing/2014/main" id="{9A92440A-0779-4694-ABDA-CFD1BA25B4EC}"/>
                </a:ext>
              </a:extLst>
            </p:cNvPr>
            <p:cNvSpPr/>
            <p:nvPr/>
          </p:nvSpPr>
          <p:spPr>
            <a:xfrm>
              <a:off x="3419108" y="5714847"/>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10</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9" name="矩形 8">
              <a:extLst>
                <a:ext uri="{FF2B5EF4-FFF2-40B4-BE49-F238E27FC236}">
                  <a16:creationId xmlns:a16="http://schemas.microsoft.com/office/drawing/2014/main" id="{7318922F-38C7-948E-E71B-8725A563BBB0}"/>
                </a:ext>
              </a:extLst>
            </p:cNvPr>
            <p:cNvSpPr/>
            <p:nvPr/>
          </p:nvSpPr>
          <p:spPr>
            <a:xfrm>
              <a:off x="5365744" y="5714847"/>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12</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12" name="文本框 11">
              <a:extLst>
                <a:ext uri="{FF2B5EF4-FFF2-40B4-BE49-F238E27FC236}">
                  <a16:creationId xmlns:a16="http://schemas.microsoft.com/office/drawing/2014/main" id="{0C5348A0-CD18-C87B-2DD7-C10453F377FB}"/>
                </a:ext>
              </a:extLst>
            </p:cNvPr>
            <p:cNvSpPr txBox="1"/>
            <p:nvPr/>
          </p:nvSpPr>
          <p:spPr>
            <a:xfrm>
              <a:off x="1853428" y="6212308"/>
              <a:ext cx="1218648" cy="369332"/>
            </a:xfrm>
            <a:prstGeom prst="rect">
              <a:avLst/>
            </a:prstGeom>
            <a:noFill/>
          </p:spPr>
          <p:txBody>
            <a:bodyPr wrap="square">
              <a:spAutoFit/>
            </a:bodyPr>
            <a:lstStyle/>
            <a:p>
              <a:r>
                <a:rPr lang="zh-CN" altLang="en-US" dirty="0"/>
                <a:t>虚拟页号</a:t>
              </a:r>
              <a:r>
                <a:rPr lang="en-US" altLang="zh-CN" dirty="0"/>
                <a:t>0</a:t>
              </a:r>
              <a:endParaRPr lang="zh-CN" altLang="en-US" dirty="0"/>
            </a:p>
          </p:txBody>
        </p:sp>
        <p:sp>
          <p:nvSpPr>
            <p:cNvPr id="13" name="文本框 12">
              <a:extLst>
                <a:ext uri="{FF2B5EF4-FFF2-40B4-BE49-F238E27FC236}">
                  <a16:creationId xmlns:a16="http://schemas.microsoft.com/office/drawing/2014/main" id="{3C3B8922-429B-E485-A983-7957823C325B}"/>
                </a:ext>
              </a:extLst>
            </p:cNvPr>
            <p:cNvSpPr txBox="1"/>
            <p:nvPr/>
          </p:nvSpPr>
          <p:spPr>
            <a:xfrm>
              <a:off x="3778388" y="6212308"/>
              <a:ext cx="1218648" cy="369332"/>
            </a:xfrm>
            <a:prstGeom prst="rect">
              <a:avLst/>
            </a:prstGeom>
            <a:noFill/>
          </p:spPr>
          <p:txBody>
            <a:bodyPr wrap="square">
              <a:spAutoFit/>
            </a:bodyPr>
            <a:lstStyle/>
            <a:p>
              <a:r>
                <a:rPr lang="zh-CN" altLang="en-US" dirty="0"/>
                <a:t>虚拟页号</a:t>
              </a:r>
              <a:r>
                <a:rPr lang="en-US" altLang="zh-CN" dirty="0"/>
                <a:t>1</a:t>
              </a:r>
              <a:endParaRPr lang="zh-CN" altLang="en-US" dirty="0"/>
            </a:p>
          </p:txBody>
        </p:sp>
        <p:sp>
          <p:nvSpPr>
            <p:cNvPr id="16" name="文本框 15">
              <a:extLst>
                <a:ext uri="{FF2B5EF4-FFF2-40B4-BE49-F238E27FC236}">
                  <a16:creationId xmlns:a16="http://schemas.microsoft.com/office/drawing/2014/main" id="{5185D1D0-1A55-1647-5EC3-BED475B0C7C0}"/>
                </a:ext>
              </a:extLst>
            </p:cNvPr>
            <p:cNvSpPr txBox="1"/>
            <p:nvPr/>
          </p:nvSpPr>
          <p:spPr>
            <a:xfrm>
              <a:off x="5725024" y="6212308"/>
              <a:ext cx="1218648" cy="369332"/>
            </a:xfrm>
            <a:prstGeom prst="rect">
              <a:avLst/>
            </a:prstGeom>
            <a:noFill/>
          </p:spPr>
          <p:txBody>
            <a:bodyPr wrap="square">
              <a:spAutoFit/>
            </a:bodyPr>
            <a:lstStyle/>
            <a:p>
              <a:r>
                <a:rPr lang="zh-CN" altLang="en-US" dirty="0"/>
                <a:t>页内偏移</a:t>
              </a:r>
            </a:p>
          </p:txBody>
        </p:sp>
      </p:grpSp>
    </p:spTree>
    <p:extLst>
      <p:ext uri="{BB962C8B-B14F-4D97-AF65-F5344CB8AC3E}">
        <p14:creationId xmlns:p14="http://schemas.microsoft.com/office/powerpoint/2010/main" val="9037671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寻找虚拟地址对应的页表项</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21</a:t>
            </a:fld>
            <a:endParaRPr lang="en-US" dirty="0"/>
          </a:p>
        </p:txBody>
      </p:sp>
      <p:sp>
        <p:nvSpPr>
          <p:cNvPr id="12" name="文本框 11">
            <a:extLst>
              <a:ext uri="{FF2B5EF4-FFF2-40B4-BE49-F238E27FC236}">
                <a16:creationId xmlns:a16="http://schemas.microsoft.com/office/drawing/2014/main" id="{98D570A8-BA3A-CF81-BE39-7BF1C294E65B}"/>
              </a:ext>
            </a:extLst>
          </p:cNvPr>
          <p:cNvSpPr txBox="1"/>
          <p:nvPr/>
        </p:nvSpPr>
        <p:spPr>
          <a:xfrm>
            <a:off x="654954" y="2084615"/>
            <a:ext cx="8020734" cy="3046988"/>
          </a:xfrm>
          <a:prstGeom prst="rect">
            <a:avLst/>
          </a:prstGeom>
          <a:noFill/>
        </p:spPr>
        <p:txBody>
          <a:bodyPr wrap="square" rtlCol="0">
            <a:spAutoFit/>
          </a:bodyPr>
          <a:lstStyle/>
          <a:p>
            <a:r>
              <a:rPr lang="en-US" altLang="zh-CN" sz="1600" b="0" dirty="0">
                <a:solidFill>
                  <a:srgbClr val="008000"/>
                </a:solidFill>
                <a:effectLst/>
                <a:latin typeface="Consolas" panose="020B0609020204030204" pitchFamily="49" charset="0"/>
              </a:rPr>
              <a:t>/* page table/directory entry flags */</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PTE_P           </a:t>
            </a:r>
            <a:r>
              <a:rPr lang="en-US" altLang="zh-CN" sz="1600" b="0" dirty="0">
                <a:solidFill>
                  <a:srgbClr val="098658"/>
                </a:solidFill>
                <a:effectLst/>
                <a:latin typeface="Consolas" panose="020B0609020204030204" pitchFamily="49" charset="0"/>
              </a:rPr>
              <a:t>0x001</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Present</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PTE_W           </a:t>
            </a:r>
            <a:r>
              <a:rPr lang="en-US" altLang="zh-CN" sz="1600" b="0" dirty="0">
                <a:solidFill>
                  <a:srgbClr val="098658"/>
                </a:solidFill>
                <a:effectLst/>
                <a:latin typeface="Consolas" panose="020B0609020204030204" pitchFamily="49" charset="0"/>
              </a:rPr>
              <a:t>0x002</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Writeable</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PTE_U           </a:t>
            </a:r>
            <a:r>
              <a:rPr lang="en-US" altLang="zh-CN" sz="1600" b="0" dirty="0">
                <a:solidFill>
                  <a:srgbClr val="098658"/>
                </a:solidFill>
                <a:effectLst/>
                <a:latin typeface="Consolas" panose="020B0609020204030204" pitchFamily="49" charset="0"/>
              </a:rPr>
              <a:t>0x004</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User</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PTE_PWT         </a:t>
            </a:r>
            <a:r>
              <a:rPr lang="en-US" altLang="zh-CN" sz="1600" b="0" dirty="0">
                <a:solidFill>
                  <a:srgbClr val="098658"/>
                </a:solidFill>
                <a:effectLst/>
                <a:latin typeface="Consolas" panose="020B0609020204030204" pitchFamily="49" charset="0"/>
              </a:rPr>
              <a:t>0x008</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Write-Through</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PTE_PCD         </a:t>
            </a:r>
            <a:r>
              <a:rPr lang="en-US" altLang="zh-CN" sz="1600" b="0" dirty="0">
                <a:solidFill>
                  <a:srgbClr val="098658"/>
                </a:solidFill>
                <a:effectLst/>
                <a:latin typeface="Consolas" panose="020B0609020204030204" pitchFamily="49" charset="0"/>
              </a:rPr>
              <a:t>0x010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Cache-Disable</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PTE_A           </a:t>
            </a:r>
            <a:r>
              <a:rPr lang="en-US" altLang="zh-CN" sz="1600" b="0" dirty="0">
                <a:solidFill>
                  <a:srgbClr val="098658"/>
                </a:solidFill>
                <a:effectLst/>
                <a:latin typeface="Consolas" panose="020B0609020204030204" pitchFamily="49" charset="0"/>
              </a:rPr>
              <a:t>0x020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Accessed</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PTE_D           </a:t>
            </a:r>
            <a:r>
              <a:rPr lang="en-US" altLang="zh-CN" sz="1600" b="0" dirty="0">
                <a:solidFill>
                  <a:srgbClr val="098658"/>
                </a:solidFill>
                <a:effectLst/>
                <a:latin typeface="Consolas" panose="020B0609020204030204" pitchFamily="49" charset="0"/>
              </a:rPr>
              <a:t>0x040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Dirty</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PTE_PS          </a:t>
            </a:r>
            <a:r>
              <a:rPr lang="en-US" altLang="zh-CN" sz="1600" b="0" dirty="0">
                <a:solidFill>
                  <a:srgbClr val="098658"/>
                </a:solidFill>
                <a:effectLst/>
                <a:latin typeface="Consolas" panose="020B0609020204030204" pitchFamily="49" charset="0"/>
              </a:rPr>
              <a:t>0x080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Page Size</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PTE_MBZ         </a:t>
            </a:r>
            <a:r>
              <a:rPr lang="en-US" altLang="zh-CN" sz="1600" b="0" dirty="0">
                <a:solidFill>
                  <a:srgbClr val="098658"/>
                </a:solidFill>
                <a:effectLst/>
                <a:latin typeface="Consolas" panose="020B0609020204030204" pitchFamily="49" charset="0"/>
              </a:rPr>
              <a:t>0x180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Bits must be zero</a:t>
            </a:r>
            <a:endParaRPr lang="en-US" altLang="zh-CN" sz="1600" b="0" dirty="0">
              <a:solidFill>
                <a:srgbClr val="000000"/>
              </a:solidFill>
              <a:effectLst/>
              <a:latin typeface="Consolas" panose="020B0609020204030204" pitchFamily="49" charset="0"/>
            </a:endParaRPr>
          </a:p>
          <a:p>
            <a:r>
              <a:rPr lang="en-US" altLang="zh-CN" sz="1600" b="0" dirty="0">
                <a:solidFill>
                  <a:srgbClr val="AF00DB"/>
                </a:solidFill>
                <a:effectLst/>
                <a:latin typeface="Consolas" panose="020B0609020204030204" pitchFamily="49" charset="0"/>
              </a:rPr>
              <a:t>#define</a:t>
            </a:r>
            <a:r>
              <a:rPr lang="en-US" altLang="zh-CN" sz="1600" b="0" dirty="0">
                <a:solidFill>
                  <a:srgbClr val="0000FF"/>
                </a:solidFill>
                <a:effectLst/>
                <a:latin typeface="Consolas" panose="020B0609020204030204" pitchFamily="49" charset="0"/>
              </a:rPr>
              <a:t> PTE_AVAIL       </a:t>
            </a:r>
            <a:r>
              <a:rPr lang="en-US" altLang="zh-CN" sz="1600" b="0" dirty="0">
                <a:solidFill>
                  <a:srgbClr val="098658"/>
                </a:solidFill>
                <a:effectLst/>
                <a:latin typeface="Consolas" panose="020B0609020204030204" pitchFamily="49" charset="0"/>
              </a:rPr>
              <a:t>0xE00</a:t>
            </a:r>
            <a:r>
              <a:rPr lang="en-US" altLang="zh-CN" sz="1600" b="0" dirty="0">
                <a:solidFill>
                  <a:srgbClr val="0000FF"/>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Available for software use</a:t>
            </a:r>
            <a:endParaRPr lang="en-US" altLang="zh-CN" sz="1600" b="0" dirty="0">
              <a:solidFill>
                <a:srgbClr val="000000"/>
              </a:solidFill>
              <a:effectLst/>
              <a:latin typeface="Consolas" panose="020B0609020204030204" pitchFamily="49" charset="0"/>
            </a:endParaRPr>
          </a:p>
        </p:txBody>
      </p:sp>
      <p:sp>
        <p:nvSpPr>
          <p:cNvPr id="16" name="文本框 15">
            <a:extLst>
              <a:ext uri="{FF2B5EF4-FFF2-40B4-BE49-F238E27FC236}">
                <a16:creationId xmlns:a16="http://schemas.microsoft.com/office/drawing/2014/main" id="{193D279B-2EAD-0571-9809-60529365CC4C}"/>
              </a:ext>
            </a:extLst>
          </p:cNvPr>
          <p:cNvSpPr txBox="1"/>
          <p:nvPr/>
        </p:nvSpPr>
        <p:spPr>
          <a:xfrm>
            <a:off x="654953" y="1480176"/>
            <a:ext cx="6943051" cy="461665"/>
          </a:xfrm>
          <a:prstGeom prst="rect">
            <a:avLst/>
          </a:prstGeom>
          <a:noFill/>
        </p:spPr>
        <p:txBody>
          <a:bodyPr wrap="square">
            <a:spAutoFit/>
          </a:bodyPr>
          <a:lstStyle/>
          <a:p>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页表的表项为</a:t>
            </a:r>
            <a:r>
              <a:rPr lang="en-US" altLang="zh-CN" sz="2400" spc="-45" dirty="0">
                <a:latin typeface="微软雅黑" panose="020B0503020204020204" pitchFamily="34" charset="-122"/>
                <a:ea typeface="微软雅黑" panose="020B0503020204020204" pitchFamily="34" charset="-122"/>
                <a:cs typeface="Times New Roman" panose="02020603050405020304" pitchFamily="18" charset="0"/>
              </a:rPr>
              <a:t>32bit</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，各位对应的信息如下：</a:t>
            </a:r>
            <a:endParaRPr lang="zh-CN" altLang="en-US" sz="2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229552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寻找虚拟地址对应的页表项</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22</a:t>
            </a:fld>
            <a:endParaRPr lang="en-US" dirty="0"/>
          </a:p>
        </p:txBody>
      </p:sp>
      <p:sp>
        <p:nvSpPr>
          <p:cNvPr id="7" name="文本框 6">
            <a:extLst>
              <a:ext uri="{FF2B5EF4-FFF2-40B4-BE49-F238E27FC236}">
                <a16:creationId xmlns:a16="http://schemas.microsoft.com/office/drawing/2014/main" id="{60184E65-9DAE-5CC8-A53E-611DD4784AC6}"/>
              </a:ext>
            </a:extLst>
          </p:cNvPr>
          <p:cNvSpPr txBox="1"/>
          <p:nvPr/>
        </p:nvSpPr>
        <p:spPr>
          <a:xfrm>
            <a:off x="486393" y="933607"/>
            <a:ext cx="8020734" cy="2246769"/>
          </a:xfrm>
          <a:prstGeom prst="rect">
            <a:avLst/>
          </a:prstGeom>
          <a:noFill/>
        </p:spPr>
        <p:txBody>
          <a:bodyPr wrap="square" rtlCol="0">
            <a:spAutoFit/>
          </a:bodyPr>
          <a:lstStyle/>
          <a:p>
            <a:r>
              <a:rPr lang="zh-CN" altLang="en-US" sz="2000" spc="-45" dirty="0">
                <a:latin typeface="微软雅黑" panose="020B0503020204020204" pitchFamily="34" charset="-122"/>
                <a:ea typeface="微软雅黑" panose="020B0503020204020204" pitchFamily="34" charset="-122"/>
                <a:cs typeface="Times New Roman" panose="02020603050405020304" pitchFamily="18" charset="0"/>
              </a:rPr>
              <a:t>练习二需要完成</a:t>
            </a:r>
            <a:r>
              <a:rPr lang="en-US" altLang="zh-CN" sz="2000" b="0" dirty="0" err="1">
                <a:effectLst/>
                <a:latin typeface="微软雅黑" panose="020B0503020204020204" pitchFamily="34" charset="-122"/>
                <a:ea typeface="微软雅黑" panose="020B0503020204020204" pitchFamily="34" charset="-122"/>
                <a:cs typeface="Times New Roman" panose="02020603050405020304" pitchFamily="18" charset="0"/>
              </a:rPr>
              <a:t>get_pte</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函数，它的作用是根据输入的虚拟地址</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la</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，通过</a:t>
            </a:r>
            <a:r>
              <a:rPr lang="en-US" altLang="zh-CN" sz="2000" dirty="0" err="1">
                <a:latin typeface="微软雅黑" panose="020B0503020204020204" pitchFamily="34" charset="-122"/>
                <a:ea typeface="微软雅黑" panose="020B0503020204020204" pitchFamily="34" charset="-122"/>
                <a:cs typeface="Times New Roman" panose="02020603050405020304" pitchFamily="18" charset="0"/>
              </a:rPr>
              <a:t>pgdir</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对应的一级页目录表，检索到该虚拟地址对应的二级页表项的虚拟地址。若</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create=1</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，则在一级页表中若对应页表项存在位为</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0</a:t>
            </a:r>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时，需要分配一个物理页建立映射关系。</a:t>
            </a:r>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000" dirty="0">
              <a:latin typeface="微软雅黑" panose="020B0503020204020204" pitchFamily="34" charset="-122"/>
              <a:ea typeface="微软雅黑" panose="020B0503020204020204" pitchFamily="34" charset="-122"/>
              <a:cs typeface="Times New Roman" panose="02020603050405020304" pitchFamily="18" charset="0"/>
            </a:endParaRPr>
          </a:p>
          <a:p>
            <a:r>
              <a:rPr lang="fr-FR" altLang="zh-CN" sz="1600" b="0" dirty="0">
                <a:solidFill>
                  <a:srgbClr val="267F99"/>
                </a:solidFill>
                <a:effectLst/>
                <a:latin typeface="Consolas" panose="020B0609020204030204" pitchFamily="49" charset="0"/>
              </a:rPr>
              <a:t>pte_t</a:t>
            </a:r>
            <a:r>
              <a:rPr lang="fr-FR" altLang="zh-CN" sz="1600" b="0" dirty="0">
                <a:solidFill>
                  <a:srgbClr val="000000"/>
                </a:solidFill>
                <a:effectLst/>
                <a:latin typeface="Consolas" panose="020B0609020204030204" pitchFamily="49" charset="0"/>
              </a:rPr>
              <a:t> * </a:t>
            </a:r>
            <a:r>
              <a:rPr lang="fr-FR" altLang="zh-CN" sz="1600" b="0" dirty="0">
                <a:solidFill>
                  <a:srgbClr val="795E26"/>
                </a:solidFill>
                <a:effectLst/>
                <a:latin typeface="Consolas" panose="020B0609020204030204" pitchFamily="49" charset="0"/>
              </a:rPr>
              <a:t>get_pte</a:t>
            </a:r>
            <a:r>
              <a:rPr lang="fr-FR" altLang="zh-CN" sz="1600" b="0" dirty="0">
                <a:solidFill>
                  <a:srgbClr val="000000"/>
                </a:solidFill>
                <a:effectLst/>
                <a:latin typeface="Consolas" panose="020B0609020204030204" pitchFamily="49" charset="0"/>
              </a:rPr>
              <a:t>(</a:t>
            </a:r>
            <a:r>
              <a:rPr lang="fr-FR" altLang="zh-CN" sz="1600" b="0" dirty="0">
                <a:solidFill>
                  <a:srgbClr val="267F99"/>
                </a:solidFill>
                <a:effectLst/>
                <a:latin typeface="Consolas" panose="020B0609020204030204" pitchFamily="49" charset="0"/>
              </a:rPr>
              <a:t>pde_t</a:t>
            </a:r>
            <a:r>
              <a:rPr lang="fr-FR" altLang="zh-CN" sz="1600" b="0" dirty="0">
                <a:solidFill>
                  <a:srgbClr val="000000"/>
                </a:solidFill>
                <a:effectLst/>
                <a:latin typeface="Consolas" panose="020B0609020204030204" pitchFamily="49" charset="0"/>
              </a:rPr>
              <a:t> *</a:t>
            </a:r>
            <a:r>
              <a:rPr lang="fr-FR" altLang="zh-CN" sz="1600" b="0" dirty="0">
                <a:solidFill>
                  <a:srgbClr val="001080"/>
                </a:solidFill>
                <a:effectLst/>
                <a:latin typeface="Consolas" panose="020B0609020204030204" pitchFamily="49" charset="0"/>
              </a:rPr>
              <a:t>pgdir</a:t>
            </a:r>
            <a:r>
              <a:rPr lang="fr-FR" altLang="zh-CN" sz="1600" b="0" dirty="0">
                <a:solidFill>
                  <a:srgbClr val="000000"/>
                </a:solidFill>
                <a:effectLst/>
                <a:latin typeface="Consolas" panose="020B0609020204030204" pitchFamily="49" charset="0"/>
              </a:rPr>
              <a:t>, </a:t>
            </a:r>
            <a:r>
              <a:rPr lang="fr-FR" altLang="zh-CN" sz="1600" b="0" dirty="0">
                <a:solidFill>
                  <a:srgbClr val="267F99"/>
                </a:solidFill>
                <a:effectLst/>
                <a:latin typeface="Consolas" panose="020B0609020204030204" pitchFamily="49" charset="0"/>
              </a:rPr>
              <a:t>uintptr_t</a:t>
            </a:r>
            <a:r>
              <a:rPr lang="fr-FR" altLang="zh-CN" sz="1600" b="0" dirty="0">
                <a:solidFill>
                  <a:srgbClr val="000000"/>
                </a:solidFill>
                <a:effectLst/>
                <a:latin typeface="Consolas" panose="020B0609020204030204" pitchFamily="49" charset="0"/>
              </a:rPr>
              <a:t> </a:t>
            </a:r>
            <a:r>
              <a:rPr lang="fr-FR" altLang="zh-CN" sz="1600" b="0" dirty="0">
                <a:solidFill>
                  <a:srgbClr val="001080"/>
                </a:solidFill>
                <a:effectLst/>
                <a:latin typeface="Consolas" panose="020B0609020204030204" pitchFamily="49" charset="0"/>
              </a:rPr>
              <a:t>la</a:t>
            </a:r>
            <a:r>
              <a:rPr lang="fr-FR" altLang="zh-CN" sz="1600" b="0" dirty="0">
                <a:solidFill>
                  <a:srgbClr val="000000"/>
                </a:solidFill>
                <a:effectLst/>
                <a:latin typeface="Consolas" panose="020B0609020204030204" pitchFamily="49" charset="0"/>
              </a:rPr>
              <a:t>, </a:t>
            </a:r>
            <a:r>
              <a:rPr lang="fr-FR" altLang="zh-CN" sz="1600" b="0" dirty="0">
                <a:solidFill>
                  <a:srgbClr val="267F99"/>
                </a:solidFill>
                <a:effectLst/>
                <a:latin typeface="Consolas" panose="020B0609020204030204" pitchFamily="49" charset="0"/>
              </a:rPr>
              <a:t>bool</a:t>
            </a:r>
            <a:r>
              <a:rPr lang="fr-FR" altLang="zh-CN" sz="1600" b="0" dirty="0">
                <a:solidFill>
                  <a:srgbClr val="000000"/>
                </a:solidFill>
                <a:effectLst/>
                <a:latin typeface="Consolas" panose="020B0609020204030204" pitchFamily="49" charset="0"/>
              </a:rPr>
              <a:t> </a:t>
            </a:r>
            <a:r>
              <a:rPr lang="fr-FR" altLang="zh-CN" sz="1600" b="0" dirty="0">
                <a:solidFill>
                  <a:srgbClr val="001080"/>
                </a:solidFill>
                <a:effectLst/>
                <a:latin typeface="Consolas" panose="020B0609020204030204" pitchFamily="49" charset="0"/>
              </a:rPr>
              <a:t>create</a:t>
            </a:r>
            <a:r>
              <a:rPr lang="fr-FR" altLang="zh-CN" sz="1600" b="0" dirty="0">
                <a:solidFill>
                  <a:srgbClr val="000000"/>
                </a:solidFill>
                <a:effectLst/>
                <a:latin typeface="Consolas" panose="020B0609020204030204" pitchFamily="49" charset="0"/>
              </a:rPr>
              <a:t>)</a:t>
            </a:r>
          </a:p>
          <a:p>
            <a:endParaRPr lang="en-US" altLang="zh-CN" sz="2400" b="0" dirty="0">
              <a:effectLst/>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8" name="组合 7">
            <a:extLst>
              <a:ext uri="{FF2B5EF4-FFF2-40B4-BE49-F238E27FC236}">
                <a16:creationId xmlns:a16="http://schemas.microsoft.com/office/drawing/2014/main" id="{FA58A85F-6CC4-F46C-D9D7-86BDFA41451E}"/>
              </a:ext>
            </a:extLst>
          </p:cNvPr>
          <p:cNvGrpSpPr/>
          <p:nvPr/>
        </p:nvGrpSpPr>
        <p:grpSpPr>
          <a:xfrm>
            <a:off x="1667597" y="3254450"/>
            <a:ext cx="5808805" cy="866793"/>
            <a:chOff x="1494148" y="5714847"/>
            <a:chExt cx="5808805" cy="866793"/>
          </a:xfrm>
        </p:grpSpPr>
        <p:sp>
          <p:nvSpPr>
            <p:cNvPr id="11" name="矩形 10">
              <a:extLst>
                <a:ext uri="{FF2B5EF4-FFF2-40B4-BE49-F238E27FC236}">
                  <a16:creationId xmlns:a16="http://schemas.microsoft.com/office/drawing/2014/main" id="{B125EFE3-07BC-1C78-9CEB-D9798D91A33E}"/>
                </a:ext>
              </a:extLst>
            </p:cNvPr>
            <p:cNvSpPr/>
            <p:nvPr/>
          </p:nvSpPr>
          <p:spPr>
            <a:xfrm>
              <a:off x="1494148" y="5717255"/>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10bit</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14" name="矩形 13">
              <a:extLst>
                <a:ext uri="{FF2B5EF4-FFF2-40B4-BE49-F238E27FC236}">
                  <a16:creationId xmlns:a16="http://schemas.microsoft.com/office/drawing/2014/main" id="{33D23F92-4D2A-0E1F-D59C-7ED327CE9F86}"/>
                </a:ext>
              </a:extLst>
            </p:cNvPr>
            <p:cNvSpPr/>
            <p:nvPr/>
          </p:nvSpPr>
          <p:spPr>
            <a:xfrm>
              <a:off x="3419108" y="5714847"/>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10bit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5" name="矩形 14">
              <a:extLst>
                <a:ext uri="{FF2B5EF4-FFF2-40B4-BE49-F238E27FC236}">
                  <a16:creationId xmlns:a16="http://schemas.microsoft.com/office/drawing/2014/main" id="{062E6F6A-BA58-9763-308A-51E276A6B6AD}"/>
                </a:ext>
              </a:extLst>
            </p:cNvPr>
            <p:cNvSpPr/>
            <p:nvPr/>
          </p:nvSpPr>
          <p:spPr>
            <a:xfrm>
              <a:off x="5365744" y="5714847"/>
              <a:ext cx="1937209" cy="381887"/>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12bit</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17" name="文本框 16">
              <a:extLst>
                <a:ext uri="{FF2B5EF4-FFF2-40B4-BE49-F238E27FC236}">
                  <a16:creationId xmlns:a16="http://schemas.microsoft.com/office/drawing/2014/main" id="{CB9C7117-205C-D2A6-7F30-B65465021B3F}"/>
                </a:ext>
              </a:extLst>
            </p:cNvPr>
            <p:cNvSpPr txBox="1"/>
            <p:nvPr/>
          </p:nvSpPr>
          <p:spPr>
            <a:xfrm>
              <a:off x="1853428" y="6212308"/>
              <a:ext cx="1218648" cy="369332"/>
            </a:xfrm>
            <a:prstGeom prst="rect">
              <a:avLst/>
            </a:prstGeom>
            <a:noFill/>
          </p:spPr>
          <p:txBody>
            <a:bodyPr wrap="square">
              <a:spAutoFit/>
            </a:bodyPr>
            <a:lstStyle/>
            <a:p>
              <a:r>
                <a:rPr lang="zh-CN" altLang="en-US" dirty="0"/>
                <a:t>虚拟页号</a:t>
              </a:r>
              <a:r>
                <a:rPr lang="en-US" altLang="zh-CN" dirty="0"/>
                <a:t>0</a:t>
              </a:r>
              <a:endParaRPr lang="zh-CN" altLang="en-US" dirty="0"/>
            </a:p>
          </p:txBody>
        </p:sp>
        <p:sp>
          <p:nvSpPr>
            <p:cNvPr id="18" name="文本框 17">
              <a:extLst>
                <a:ext uri="{FF2B5EF4-FFF2-40B4-BE49-F238E27FC236}">
                  <a16:creationId xmlns:a16="http://schemas.microsoft.com/office/drawing/2014/main" id="{97091EB4-9D19-3FC7-FB6D-164519FF6D63}"/>
                </a:ext>
              </a:extLst>
            </p:cNvPr>
            <p:cNvSpPr txBox="1"/>
            <p:nvPr/>
          </p:nvSpPr>
          <p:spPr>
            <a:xfrm>
              <a:off x="3778388" y="6212308"/>
              <a:ext cx="1218648" cy="369332"/>
            </a:xfrm>
            <a:prstGeom prst="rect">
              <a:avLst/>
            </a:prstGeom>
            <a:noFill/>
          </p:spPr>
          <p:txBody>
            <a:bodyPr wrap="square">
              <a:spAutoFit/>
            </a:bodyPr>
            <a:lstStyle/>
            <a:p>
              <a:r>
                <a:rPr lang="zh-CN" altLang="en-US" dirty="0"/>
                <a:t>虚拟页号</a:t>
              </a:r>
              <a:r>
                <a:rPr lang="en-US" altLang="zh-CN" dirty="0"/>
                <a:t>1</a:t>
              </a:r>
              <a:endParaRPr lang="zh-CN" altLang="en-US" dirty="0"/>
            </a:p>
          </p:txBody>
        </p:sp>
        <p:sp>
          <p:nvSpPr>
            <p:cNvPr id="19" name="文本框 18">
              <a:extLst>
                <a:ext uri="{FF2B5EF4-FFF2-40B4-BE49-F238E27FC236}">
                  <a16:creationId xmlns:a16="http://schemas.microsoft.com/office/drawing/2014/main" id="{FBA9ABF8-5A34-5833-B458-0C330DF3470C}"/>
                </a:ext>
              </a:extLst>
            </p:cNvPr>
            <p:cNvSpPr txBox="1"/>
            <p:nvPr/>
          </p:nvSpPr>
          <p:spPr>
            <a:xfrm>
              <a:off x="5725024" y="6212308"/>
              <a:ext cx="1218648" cy="369332"/>
            </a:xfrm>
            <a:prstGeom prst="rect">
              <a:avLst/>
            </a:prstGeom>
            <a:noFill/>
          </p:spPr>
          <p:txBody>
            <a:bodyPr wrap="square">
              <a:spAutoFit/>
            </a:bodyPr>
            <a:lstStyle/>
            <a:p>
              <a:r>
                <a:rPr lang="zh-CN" altLang="en-US" dirty="0"/>
                <a:t>页内偏移</a:t>
              </a:r>
            </a:p>
          </p:txBody>
        </p:sp>
      </p:grpSp>
      <p:grpSp>
        <p:nvGrpSpPr>
          <p:cNvPr id="27" name="组合 26">
            <a:extLst>
              <a:ext uri="{FF2B5EF4-FFF2-40B4-BE49-F238E27FC236}">
                <a16:creationId xmlns:a16="http://schemas.microsoft.com/office/drawing/2014/main" id="{9128B34A-0B9F-681C-FA7F-7BA536927330}"/>
              </a:ext>
            </a:extLst>
          </p:cNvPr>
          <p:cNvGrpSpPr/>
          <p:nvPr/>
        </p:nvGrpSpPr>
        <p:grpSpPr>
          <a:xfrm>
            <a:off x="725590" y="4650607"/>
            <a:ext cx="3480821" cy="1751524"/>
            <a:chOff x="-340751" y="4884098"/>
            <a:chExt cx="3480821" cy="1751524"/>
          </a:xfrm>
        </p:grpSpPr>
        <p:grpSp>
          <p:nvGrpSpPr>
            <p:cNvPr id="24" name="组合 23">
              <a:extLst>
                <a:ext uri="{FF2B5EF4-FFF2-40B4-BE49-F238E27FC236}">
                  <a16:creationId xmlns:a16="http://schemas.microsoft.com/office/drawing/2014/main" id="{D2EFCDE1-594E-8DD5-BB57-5B9750A4040E}"/>
                </a:ext>
              </a:extLst>
            </p:cNvPr>
            <p:cNvGrpSpPr/>
            <p:nvPr/>
          </p:nvGrpSpPr>
          <p:grpSpPr>
            <a:xfrm>
              <a:off x="1202859" y="4884098"/>
              <a:ext cx="1937211" cy="1579648"/>
              <a:chOff x="1202859" y="4884098"/>
              <a:chExt cx="1937211" cy="1579648"/>
            </a:xfrm>
          </p:grpSpPr>
          <p:sp>
            <p:nvSpPr>
              <p:cNvPr id="20" name="矩形 19">
                <a:extLst>
                  <a:ext uri="{FF2B5EF4-FFF2-40B4-BE49-F238E27FC236}">
                    <a16:creationId xmlns:a16="http://schemas.microsoft.com/office/drawing/2014/main" id="{6BB3D8F6-5BDC-3EB7-26B2-3F429CEE3898}"/>
                  </a:ext>
                </a:extLst>
              </p:cNvPr>
              <p:cNvSpPr/>
              <p:nvPr/>
            </p:nvSpPr>
            <p:spPr>
              <a:xfrm>
                <a:off x="1202861" y="4884098"/>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21" name="矩形 20">
                <a:extLst>
                  <a:ext uri="{FF2B5EF4-FFF2-40B4-BE49-F238E27FC236}">
                    <a16:creationId xmlns:a16="http://schemas.microsoft.com/office/drawing/2014/main" id="{C3054E4C-A77C-1402-E7BC-953361AE85A6}"/>
                  </a:ext>
                </a:extLst>
              </p:cNvPr>
              <p:cNvSpPr/>
              <p:nvPr/>
            </p:nvSpPr>
            <p:spPr>
              <a:xfrm>
                <a:off x="1202860" y="5279010"/>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22" name="矩形 21">
                <a:extLst>
                  <a:ext uri="{FF2B5EF4-FFF2-40B4-BE49-F238E27FC236}">
                    <a16:creationId xmlns:a16="http://schemas.microsoft.com/office/drawing/2014/main" id="{20C3507C-465E-0FC0-1877-16FF904AA0A6}"/>
                  </a:ext>
                </a:extLst>
              </p:cNvPr>
              <p:cNvSpPr/>
              <p:nvPr/>
            </p:nvSpPr>
            <p:spPr>
              <a:xfrm>
                <a:off x="1202859" y="5673922"/>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23" name="矩形 22">
                <a:extLst>
                  <a:ext uri="{FF2B5EF4-FFF2-40B4-BE49-F238E27FC236}">
                    <a16:creationId xmlns:a16="http://schemas.microsoft.com/office/drawing/2014/main" id="{36387F14-BED3-A6CD-D003-E4A7876437B8}"/>
                  </a:ext>
                </a:extLst>
              </p:cNvPr>
              <p:cNvSpPr/>
              <p:nvPr/>
            </p:nvSpPr>
            <p:spPr>
              <a:xfrm>
                <a:off x="1202859" y="6068834"/>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grpSp>
        <p:sp>
          <p:nvSpPr>
            <p:cNvPr id="26" name="文本框 25">
              <a:extLst>
                <a:ext uri="{FF2B5EF4-FFF2-40B4-BE49-F238E27FC236}">
                  <a16:creationId xmlns:a16="http://schemas.microsoft.com/office/drawing/2014/main" id="{A83F68EC-3D33-67EC-5FC1-43D775644FE7}"/>
                </a:ext>
              </a:extLst>
            </p:cNvPr>
            <p:cNvSpPr txBox="1"/>
            <p:nvPr/>
          </p:nvSpPr>
          <p:spPr>
            <a:xfrm>
              <a:off x="-340751" y="6266290"/>
              <a:ext cx="1670198" cy="369332"/>
            </a:xfrm>
            <a:prstGeom prst="rect">
              <a:avLst/>
            </a:prstGeom>
            <a:noFill/>
          </p:spPr>
          <p:txBody>
            <a:bodyPr wrap="square">
              <a:spAutoFit/>
            </a:bodyPr>
            <a:lstStyle/>
            <a:p>
              <a:r>
                <a:rPr lang="zh-CN" altLang="en-US" b="0" dirty="0">
                  <a:solidFill>
                    <a:srgbClr val="001080"/>
                  </a:solidFill>
                  <a:effectLst/>
                  <a:latin typeface="Consolas" panose="020B0609020204030204" pitchFamily="49" charset="0"/>
                </a:rPr>
                <a:t>一级目录基址</a:t>
              </a:r>
              <a:endParaRPr lang="zh-CN" altLang="en-US" dirty="0"/>
            </a:p>
          </p:txBody>
        </p:sp>
      </p:grpSp>
      <p:grpSp>
        <p:nvGrpSpPr>
          <p:cNvPr id="28" name="组合 27">
            <a:extLst>
              <a:ext uri="{FF2B5EF4-FFF2-40B4-BE49-F238E27FC236}">
                <a16:creationId xmlns:a16="http://schemas.microsoft.com/office/drawing/2014/main" id="{7F13E3B2-CB92-4E66-700C-BC6E0A4DD38D}"/>
              </a:ext>
            </a:extLst>
          </p:cNvPr>
          <p:cNvGrpSpPr/>
          <p:nvPr/>
        </p:nvGrpSpPr>
        <p:grpSpPr>
          <a:xfrm>
            <a:off x="4206411" y="4650607"/>
            <a:ext cx="3480821" cy="1751524"/>
            <a:chOff x="-340751" y="4884098"/>
            <a:chExt cx="3480821" cy="1751524"/>
          </a:xfrm>
        </p:grpSpPr>
        <p:grpSp>
          <p:nvGrpSpPr>
            <p:cNvPr id="29" name="组合 28">
              <a:extLst>
                <a:ext uri="{FF2B5EF4-FFF2-40B4-BE49-F238E27FC236}">
                  <a16:creationId xmlns:a16="http://schemas.microsoft.com/office/drawing/2014/main" id="{5D5A58D6-7245-E828-23DD-7D55EC98DD2E}"/>
                </a:ext>
              </a:extLst>
            </p:cNvPr>
            <p:cNvGrpSpPr/>
            <p:nvPr/>
          </p:nvGrpSpPr>
          <p:grpSpPr>
            <a:xfrm>
              <a:off x="1202859" y="4884098"/>
              <a:ext cx="1937211" cy="1579648"/>
              <a:chOff x="1202859" y="4884098"/>
              <a:chExt cx="1937211" cy="1579648"/>
            </a:xfrm>
          </p:grpSpPr>
          <p:sp>
            <p:nvSpPr>
              <p:cNvPr id="31" name="矩形 30">
                <a:extLst>
                  <a:ext uri="{FF2B5EF4-FFF2-40B4-BE49-F238E27FC236}">
                    <a16:creationId xmlns:a16="http://schemas.microsoft.com/office/drawing/2014/main" id="{F9CE1951-AC29-1B38-156A-F8B1F125380D}"/>
                  </a:ext>
                </a:extLst>
              </p:cNvPr>
              <p:cNvSpPr/>
              <p:nvPr/>
            </p:nvSpPr>
            <p:spPr>
              <a:xfrm>
                <a:off x="1202861" y="4884098"/>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zh-CN" altLang="en-US" sz="1850" dirty="0">
                    <a:solidFill>
                      <a:schemeClr val="bg1"/>
                    </a:solidFill>
                    <a:latin typeface="方正兰亭大黑_GBK" panose="02010600030101010101" pitchFamily="2" charset="-122"/>
                    <a:ea typeface="方正兰亭大黑_GBK" panose="02010600030101010101" pitchFamily="2" charset="-122"/>
                  </a:rPr>
                  <a:t>二级页表项</a:t>
                </a:r>
              </a:p>
            </p:txBody>
          </p:sp>
          <p:sp>
            <p:nvSpPr>
              <p:cNvPr id="32" name="矩形 31">
                <a:extLst>
                  <a:ext uri="{FF2B5EF4-FFF2-40B4-BE49-F238E27FC236}">
                    <a16:creationId xmlns:a16="http://schemas.microsoft.com/office/drawing/2014/main" id="{E2B766CA-0180-1A9C-4222-A8ABAFA436F0}"/>
                  </a:ext>
                </a:extLst>
              </p:cNvPr>
              <p:cNvSpPr/>
              <p:nvPr/>
            </p:nvSpPr>
            <p:spPr>
              <a:xfrm>
                <a:off x="1202860" y="5279010"/>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33" name="矩形 32">
                <a:extLst>
                  <a:ext uri="{FF2B5EF4-FFF2-40B4-BE49-F238E27FC236}">
                    <a16:creationId xmlns:a16="http://schemas.microsoft.com/office/drawing/2014/main" id="{2F0A9F02-B931-3F6C-DF6A-A44F2D225175}"/>
                  </a:ext>
                </a:extLst>
              </p:cNvPr>
              <p:cNvSpPr/>
              <p:nvPr/>
            </p:nvSpPr>
            <p:spPr>
              <a:xfrm>
                <a:off x="1202859" y="5673922"/>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r>
                  <a:rPr lang="en-US" altLang="zh-CN" sz="1850" dirty="0">
                    <a:solidFill>
                      <a:schemeClr val="bg1"/>
                    </a:solidFill>
                    <a:latin typeface="方正兰亭大黑_GBK" panose="02010600030101010101" pitchFamily="2" charset="-122"/>
                    <a:ea typeface="方正兰亭大黑_GBK" panose="02010600030101010101" pitchFamily="2" charset="-122"/>
                  </a:rPr>
                  <a:t>…</a:t>
                </a: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sp>
            <p:nvSpPr>
              <p:cNvPr id="34" name="矩形 33">
                <a:extLst>
                  <a:ext uri="{FF2B5EF4-FFF2-40B4-BE49-F238E27FC236}">
                    <a16:creationId xmlns:a16="http://schemas.microsoft.com/office/drawing/2014/main" id="{E17A9247-5FB6-95AA-8C38-BFBF58F4702E}"/>
                  </a:ext>
                </a:extLst>
              </p:cNvPr>
              <p:cNvSpPr/>
              <p:nvPr/>
            </p:nvSpPr>
            <p:spPr>
              <a:xfrm>
                <a:off x="1202859" y="6068834"/>
                <a:ext cx="1937209" cy="394912"/>
              </a:xfrm>
              <a:prstGeom prst="rect">
                <a:avLst/>
              </a:prstGeom>
              <a:solidFill>
                <a:schemeClr val="accent1">
                  <a:lumMod val="60000"/>
                  <a:lumOff val="40000"/>
                </a:schemeClr>
              </a:solidFill>
              <a:ln>
                <a:solidFill>
                  <a:schemeClr val="tx1"/>
                </a:solidFill>
              </a:ln>
            </p:spPr>
            <p:txBody>
              <a:bodyPr wrap="square" lIns="0" tIns="0" rIns="0" bIns="0" rtlCol="0" anchor="ctr">
                <a:noAutofit/>
              </a:bodyPr>
              <a:lstStyle/>
              <a:p>
                <a:pPr algn="ctr"/>
                <a:endParaRPr lang="zh-CN" altLang="en-US" sz="1850" dirty="0">
                  <a:solidFill>
                    <a:schemeClr val="bg1"/>
                  </a:solidFill>
                  <a:latin typeface="方正兰亭大黑_GBK" panose="02010600030101010101" pitchFamily="2" charset="-122"/>
                  <a:ea typeface="方正兰亭大黑_GBK" panose="02010600030101010101" pitchFamily="2" charset="-122"/>
                </a:endParaRPr>
              </a:p>
            </p:txBody>
          </p:sp>
        </p:grpSp>
        <p:sp>
          <p:nvSpPr>
            <p:cNvPr id="30" name="文本框 29">
              <a:extLst>
                <a:ext uri="{FF2B5EF4-FFF2-40B4-BE49-F238E27FC236}">
                  <a16:creationId xmlns:a16="http://schemas.microsoft.com/office/drawing/2014/main" id="{5C907035-3927-2A7C-ABC3-28DF588E664D}"/>
                </a:ext>
              </a:extLst>
            </p:cNvPr>
            <p:cNvSpPr txBox="1"/>
            <p:nvPr/>
          </p:nvSpPr>
          <p:spPr>
            <a:xfrm>
              <a:off x="-340751" y="6266290"/>
              <a:ext cx="1670198" cy="369332"/>
            </a:xfrm>
            <a:prstGeom prst="rect">
              <a:avLst/>
            </a:prstGeom>
            <a:noFill/>
          </p:spPr>
          <p:txBody>
            <a:bodyPr wrap="square">
              <a:spAutoFit/>
            </a:bodyPr>
            <a:lstStyle/>
            <a:p>
              <a:r>
                <a:rPr lang="zh-CN" altLang="en-US" b="0" dirty="0">
                  <a:solidFill>
                    <a:srgbClr val="001080"/>
                  </a:solidFill>
                  <a:effectLst/>
                  <a:latin typeface="Consolas" panose="020B0609020204030204" pitchFamily="49" charset="0"/>
                </a:rPr>
                <a:t>二级目录基址</a:t>
              </a:r>
              <a:endParaRPr lang="zh-CN" altLang="en-US" dirty="0"/>
            </a:p>
          </p:txBody>
        </p:sp>
      </p:grpSp>
      <p:cxnSp>
        <p:nvCxnSpPr>
          <p:cNvPr id="36" name="连接符: 肘形 35">
            <a:extLst>
              <a:ext uri="{FF2B5EF4-FFF2-40B4-BE49-F238E27FC236}">
                <a16:creationId xmlns:a16="http://schemas.microsoft.com/office/drawing/2014/main" id="{156B63B3-2D70-0197-FA64-21347C8C29C3}"/>
              </a:ext>
            </a:extLst>
          </p:cNvPr>
          <p:cNvCxnSpPr>
            <a:stCxn id="17" idx="2"/>
            <a:endCxn id="21" idx="1"/>
          </p:cNvCxnSpPr>
          <p:nvPr/>
        </p:nvCxnSpPr>
        <p:spPr>
          <a:xfrm rot="5400000">
            <a:off x="1891835" y="4498609"/>
            <a:ext cx="1121732" cy="367000"/>
          </a:xfrm>
          <a:prstGeom prst="bentConnector4">
            <a:avLst>
              <a:gd name="adj1" fmla="val 29434"/>
              <a:gd name="adj2" fmla="val 16228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连接符: 肘形 47">
            <a:extLst>
              <a:ext uri="{FF2B5EF4-FFF2-40B4-BE49-F238E27FC236}">
                <a16:creationId xmlns:a16="http://schemas.microsoft.com/office/drawing/2014/main" id="{899C2424-EF95-CE53-2589-C432F1CA6617}"/>
              </a:ext>
            </a:extLst>
          </p:cNvPr>
          <p:cNvCxnSpPr>
            <a:stCxn id="18" idx="2"/>
            <a:endCxn id="31" idx="1"/>
          </p:cNvCxnSpPr>
          <p:nvPr/>
        </p:nvCxnSpPr>
        <p:spPr>
          <a:xfrm rot="16200000" flipH="1">
            <a:off x="4792182" y="3890222"/>
            <a:ext cx="726820" cy="118886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连接符: 肘形 49">
            <a:extLst>
              <a:ext uri="{FF2B5EF4-FFF2-40B4-BE49-F238E27FC236}">
                <a16:creationId xmlns:a16="http://schemas.microsoft.com/office/drawing/2014/main" id="{E751E903-47B0-5B08-B9D9-F74A2941F17D}"/>
              </a:ext>
            </a:extLst>
          </p:cNvPr>
          <p:cNvCxnSpPr>
            <a:cxnSpLocks/>
            <a:stCxn id="21" idx="3"/>
            <a:endCxn id="30" idx="0"/>
          </p:cNvCxnSpPr>
          <p:nvPr/>
        </p:nvCxnSpPr>
        <p:spPr>
          <a:xfrm>
            <a:off x="4206410" y="5242975"/>
            <a:ext cx="835100" cy="789824"/>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26216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寻找虚拟地址对应的页表项</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23</a:t>
            </a:fld>
            <a:endParaRPr lang="en-US" dirty="0"/>
          </a:p>
        </p:txBody>
      </p:sp>
      <p:sp>
        <p:nvSpPr>
          <p:cNvPr id="4" name="文本框 3">
            <a:extLst>
              <a:ext uri="{FF2B5EF4-FFF2-40B4-BE49-F238E27FC236}">
                <a16:creationId xmlns:a16="http://schemas.microsoft.com/office/drawing/2014/main" id="{A810E397-09B7-F710-5161-E753A263988E}"/>
              </a:ext>
            </a:extLst>
          </p:cNvPr>
          <p:cNvSpPr txBox="1"/>
          <p:nvPr/>
        </p:nvSpPr>
        <p:spPr>
          <a:xfrm>
            <a:off x="487732" y="1237420"/>
            <a:ext cx="8168535" cy="5262979"/>
          </a:xfrm>
          <a:prstGeom prst="rect">
            <a:avLst/>
          </a:prstGeom>
          <a:noFill/>
        </p:spPr>
        <p:txBody>
          <a:bodyPr wrap="square">
            <a:spAutoFit/>
          </a:bodyPr>
          <a:lstStyle/>
          <a:p>
            <a:r>
              <a:rPr lang="zh-CN" altLang="en-US" sz="2400" dirty="0">
                <a:solidFill>
                  <a:srgbClr val="000000"/>
                </a:solidFill>
                <a:latin typeface="微软雅黑" panose="020B0503020204020204" pitchFamily="34" charset="-122"/>
                <a:ea typeface="微软雅黑" panose="020B0503020204020204" pitchFamily="34" charset="-122"/>
              </a:rPr>
              <a:t>检索一级页表，</a:t>
            </a:r>
            <a:r>
              <a:rPr lang="en-US" altLang="zh-CN" sz="2400" dirty="0" err="1">
                <a:solidFill>
                  <a:srgbClr val="000000"/>
                </a:solidFill>
                <a:latin typeface="微软雅黑" panose="020B0503020204020204" pitchFamily="34" charset="-122"/>
                <a:ea typeface="微软雅黑" panose="020B0503020204020204" pitchFamily="34" charset="-122"/>
              </a:rPr>
              <a:t>pgdir</a:t>
            </a:r>
            <a:r>
              <a:rPr lang="zh-CN" altLang="en-US" sz="2400" dirty="0">
                <a:solidFill>
                  <a:srgbClr val="000000"/>
                </a:solidFill>
                <a:latin typeface="微软雅黑" panose="020B0503020204020204" pitchFamily="34" charset="-122"/>
                <a:ea typeface="微软雅黑" panose="020B0503020204020204" pitchFamily="34" charset="-122"/>
              </a:rPr>
              <a:t>为一级页表地址，</a:t>
            </a:r>
            <a:r>
              <a:rPr lang="en-US" altLang="zh-CN" sz="2400" dirty="0">
                <a:solidFill>
                  <a:srgbClr val="000000"/>
                </a:solidFill>
                <a:latin typeface="微软雅黑" panose="020B0503020204020204" pitchFamily="34" charset="-122"/>
                <a:ea typeface="微软雅黑" panose="020B0503020204020204" pitchFamily="34" charset="-122"/>
              </a:rPr>
              <a:t>PDX</a:t>
            </a:r>
            <a:r>
              <a:rPr lang="zh-CN" altLang="en-US" sz="2400" dirty="0">
                <a:solidFill>
                  <a:srgbClr val="000000"/>
                </a:solidFill>
                <a:latin typeface="微软雅黑" panose="020B0503020204020204" pitchFamily="34" charset="-122"/>
                <a:ea typeface="微软雅黑" panose="020B0503020204020204" pitchFamily="34" charset="-122"/>
              </a:rPr>
              <a:t>宏定义为获取</a:t>
            </a:r>
            <a:r>
              <a:rPr lang="en-US" altLang="zh-CN" sz="2400" dirty="0">
                <a:solidFill>
                  <a:srgbClr val="000000"/>
                </a:solidFill>
                <a:latin typeface="微软雅黑" panose="020B0503020204020204" pitchFamily="34" charset="-122"/>
                <a:ea typeface="微软雅黑" panose="020B0503020204020204" pitchFamily="34" charset="-122"/>
              </a:rPr>
              <a:t>la</a:t>
            </a:r>
            <a:r>
              <a:rPr lang="zh-CN" altLang="en-US" sz="2400" dirty="0">
                <a:solidFill>
                  <a:srgbClr val="000000"/>
                </a:solidFill>
                <a:latin typeface="微软雅黑" panose="020B0503020204020204" pitchFamily="34" charset="-122"/>
                <a:ea typeface="微软雅黑" panose="020B0503020204020204" pitchFamily="34" charset="-122"/>
              </a:rPr>
              <a:t>虚拟地址的一级页表索引值。</a:t>
            </a:r>
            <a:endParaRPr lang="en-US" altLang="zh-CN" sz="2400" dirty="0">
              <a:solidFill>
                <a:srgbClr val="000000"/>
              </a:solidFill>
              <a:latin typeface="微软雅黑" panose="020B0503020204020204" pitchFamily="34" charset="-122"/>
              <a:ea typeface="微软雅黑" panose="020B0503020204020204" pitchFamily="34" charset="-122"/>
            </a:endParaRPr>
          </a:p>
          <a:p>
            <a:endParaRPr lang="en-US" altLang="zh-CN" sz="2400" dirty="0">
              <a:solidFill>
                <a:srgbClr val="000000"/>
              </a:solidFill>
              <a:latin typeface="宋体" panose="02010600030101010101" pitchFamily="2" charset="-122"/>
              <a:ea typeface="宋体" panose="02010600030101010101" pitchFamily="2" charset="-122"/>
            </a:endParaRPr>
          </a:p>
          <a:p>
            <a:r>
              <a:rPr lang="en-US" altLang="zh-CN" b="0" dirty="0" err="1">
                <a:solidFill>
                  <a:srgbClr val="267F99"/>
                </a:solidFill>
                <a:effectLst/>
                <a:latin typeface="Consolas" panose="020B0609020204030204" pitchFamily="49" charset="0"/>
              </a:rPr>
              <a:t>pde_t</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pdep</a:t>
            </a:r>
            <a:r>
              <a:rPr lang="en-US" altLang="zh-CN" b="0" dirty="0">
                <a:solidFill>
                  <a:srgbClr val="000000"/>
                </a:solidFill>
                <a:effectLst/>
                <a:latin typeface="Consolas" panose="020B0609020204030204" pitchFamily="49" charset="0"/>
              </a:rPr>
              <a:t> = </a:t>
            </a:r>
            <a:r>
              <a:rPr lang="en-US" altLang="zh-CN" b="0" dirty="0">
                <a:solidFill>
                  <a:srgbClr val="0000FF"/>
                </a:solidFill>
                <a:effectLst/>
                <a:latin typeface="Consolas" panose="020B0609020204030204" pitchFamily="49" charset="0"/>
              </a:rPr>
              <a:t>NULL</a:t>
            </a:r>
            <a:r>
              <a:rPr lang="en-US" altLang="zh-CN" b="0" dirty="0">
                <a:solidFill>
                  <a:srgbClr val="000000"/>
                </a:solidFill>
                <a:effectLst/>
                <a:latin typeface="Consolas" panose="020B0609020204030204" pitchFamily="49" charset="0"/>
              </a:rPr>
              <a:t>;</a:t>
            </a:r>
          </a:p>
          <a:p>
            <a:r>
              <a:rPr lang="en-US" altLang="zh-CN" b="0" dirty="0" err="1">
                <a:solidFill>
                  <a:srgbClr val="000000"/>
                </a:solidFill>
                <a:effectLst/>
                <a:latin typeface="Consolas" panose="020B0609020204030204" pitchFamily="49" charset="0"/>
              </a:rPr>
              <a:t>pdep</a:t>
            </a:r>
            <a:r>
              <a:rPr lang="en-US" altLang="zh-CN" b="0" dirty="0">
                <a:solidFill>
                  <a:srgbClr val="000000"/>
                </a:solidFill>
                <a:effectLst/>
                <a:latin typeface="Consolas" panose="020B0609020204030204" pitchFamily="49" charset="0"/>
              </a:rPr>
              <a:t> = </a:t>
            </a:r>
            <a:r>
              <a:rPr lang="en-US" altLang="zh-CN" b="0" dirty="0" err="1">
                <a:solidFill>
                  <a:srgbClr val="000000"/>
                </a:solidFill>
                <a:effectLst/>
                <a:latin typeface="Consolas" panose="020B0609020204030204" pitchFamily="49" charset="0"/>
              </a:rPr>
              <a:t>pgdir</a:t>
            </a:r>
            <a:r>
              <a:rPr lang="en-US" altLang="zh-CN" b="0" dirty="0">
                <a:solidFill>
                  <a:srgbClr val="000000"/>
                </a:solidFill>
                <a:effectLst/>
                <a:latin typeface="Consolas" panose="020B0609020204030204" pitchFamily="49" charset="0"/>
              </a:rPr>
              <a:t> + </a:t>
            </a:r>
            <a:r>
              <a:rPr lang="en-US" altLang="zh-CN" b="0" dirty="0">
                <a:solidFill>
                  <a:srgbClr val="795E26"/>
                </a:solidFill>
                <a:effectLst/>
                <a:latin typeface="Consolas" panose="020B0609020204030204" pitchFamily="49" charset="0"/>
              </a:rPr>
              <a:t>PDX</a:t>
            </a:r>
            <a:r>
              <a:rPr lang="en-US" altLang="zh-CN" b="0" dirty="0">
                <a:solidFill>
                  <a:srgbClr val="000000"/>
                </a:solidFill>
                <a:effectLst/>
                <a:latin typeface="Consolas" panose="020B0609020204030204" pitchFamily="49" charset="0"/>
              </a:rPr>
              <a:t>(la);</a:t>
            </a:r>
          </a:p>
          <a:p>
            <a:endParaRPr lang="en-US" altLang="zh-CN" dirty="0">
              <a:solidFill>
                <a:srgbClr val="000000"/>
              </a:solidFill>
              <a:latin typeface="Consolas" panose="020B0609020204030204" pitchFamily="49" charset="0"/>
            </a:endParaRPr>
          </a:p>
          <a:p>
            <a:r>
              <a:rPr lang="fr-FR" altLang="zh-CN" b="0" dirty="0">
                <a:solidFill>
                  <a:srgbClr val="AF00DB"/>
                </a:solidFill>
                <a:effectLst/>
                <a:latin typeface="Consolas" panose="020B0609020204030204" pitchFamily="49" charset="0"/>
              </a:rPr>
              <a:t>#define</a:t>
            </a:r>
            <a:r>
              <a:rPr lang="fr-FR" altLang="zh-CN" b="0" dirty="0">
                <a:solidFill>
                  <a:srgbClr val="0000FF"/>
                </a:solidFill>
                <a:effectLst/>
                <a:latin typeface="Consolas" panose="020B0609020204030204" pitchFamily="49" charset="0"/>
              </a:rPr>
              <a:t> PDX(</a:t>
            </a:r>
            <a:r>
              <a:rPr lang="fr-FR" altLang="zh-CN" b="0" dirty="0">
                <a:solidFill>
                  <a:srgbClr val="001080"/>
                </a:solidFill>
                <a:effectLst/>
                <a:latin typeface="Consolas" panose="020B0609020204030204" pitchFamily="49" charset="0"/>
              </a:rPr>
              <a:t>la</a:t>
            </a:r>
            <a:r>
              <a:rPr lang="fr-FR" altLang="zh-CN" b="0" dirty="0">
                <a:solidFill>
                  <a:srgbClr val="0000FF"/>
                </a:solidFill>
                <a:effectLst/>
                <a:latin typeface="Consolas" panose="020B0609020204030204" pitchFamily="49" charset="0"/>
              </a:rPr>
              <a:t>) ((((</a:t>
            </a:r>
            <a:r>
              <a:rPr lang="fr-FR" altLang="zh-CN" b="0" dirty="0">
                <a:solidFill>
                  <a:srgbClr val="267F99"/>
                </a:solidFill>
                <a:effectLst/>
                <a:latin typeface="Consolas" panose="020B0609020204030204" pitchFamily="49" charset="0"/>
              </a:rPr>
              <a:t>uintptr_t</a:t>
            </a:r>
            <a:r>
              <a:rPr lang="fr-FR" altLang="zh-CN" b="0" dirty="0">
                <a:solidFill>
                  <a:srgbClr val="0000FF"/>
                </a:solidFill>
                <a:effectLst/>
                <a:latin typeface="Consolas" panose="020B0609020204030204" pitchFamily="49" charset="0"/>
              </a:rPr>
              <a:t>)(la)) </a:t>
            </a:r>
            <a:r>
              <a:rPr lang="fr-FR" altLang="zh-CN" b="0" dirty="0">
                <a:solidFill>
                  <a:srgbClr val="000000"/>
                </a:solidFill>
                <a:effectLst/>
                <a:latin typeface="Consolas" panose="020B0609020204030204" pitchFamily="49" charset="0"/>
              </a:rPr>
              <a:t>&gt;&gt;</a:t>
            </a:r>
            <a:r>
              <a:rPr lang="fr-FR" altLang="zh-CN" b="0" dirty="0">
                <a:solidFill>
                  <a:srgbClr val="0000FF"/>
                </a:solidFill>
                <a:effectLst/>
                <a:latin typeface="Consolas" panose="020B0609020204030204" pitchFamily="49" charset="0"/>
              </a:rPr>
              <a:t> PDXSHIFT) </a:t>
            </a:r>
            <a:r>
              <a:rPr lang="fr-FR" altLang="zh-CN" b="0" dirty="0">
                <a:solidFill>
                  <a:srgbClr val="000000"/>
                </a:solidFill>
                <a:effectLst/>
                <a:latin typeface="Consolas" panose="020B0609020204030204" pitchFamily="49" charset="0"/>
              </a:rPr>
              <a:t>&amp;</a:t>
            </a:r>
            <a:r>
              <a:rPr lang="fr-FR" altLang="zh-CN" b="0" dirty="0">
                <a:solidFill>
                  <a:srgbClr val="0000FF"/>
                </a:solidFill>
                <a:effectLst/>
                <a:latin typeface="Consolas" panose="020B0609020204030204" pitchFamily="49" charset="0"/>
              </a:rPr>
              <a:t> </a:t>
            </a:r>
            <a:r>
              <a:rPr lang="fr-FR" altLang="zh-CN" b="0" dirty="0">
                <a:solidFill>
                  <a:srgbClr val="098658"/>
                </a:solidFill>
                <a:effectLst/>
                <a:latin typeface="Consolas" panose="020B0609020204030204" pitchFamily="49" charset="0"/>
              </a:rPr>
              <a:t>0x3FF</a:t>
            </a:r>
            <a:r>
              <a:rPr lang="fr-FR" altLang="zh-CN" b="0" dirty="0">
                <a:solidFill>
                  <a:srgbClr val="0000FF"/>
                </a:solidFill>
                <a:effectLst/>
                <a:latin typeface="Consolas" panose="020B0609020204030204" pitchFamily="49" charset="0"/>
              </a:rPr>
              <a:t>)</a:t>
            </a:r>
          </a:p>
          <a:p>
            <a:r>
              <a:rPr lang="en-US" altLang="zh-CN" b="0" dirty="0">
                <a:solidFill>
                  <a:srgbClr val="AF00DB"/>
                </a:solidFill>
                <a:effectLst/>
                <a:latin typeface="Consolas" panose="020B0609020204030204" pitchFamily="49" charset="0"/>
              </a:rPr>
              <a:t>#define</a:t>
            </a:r>
            <a:r>
              <a:rPr lang="en-US" altLang="zh-CN" b="0" dirty="0">
                <a:solidFill>
                  <a:srgbClr val="0000FF"/>
                </a:solidFill>
                <a:effectLst/>
                <a:latin typeface="Consolas" panose="020B0609020204030204" pitchFamily="49" charset="0"/>
              </a:rPr>
              <a:t> PDXSHIFT        </a:t>
            </a:r>
            <a:r>
              <a:rPr lang="en-US" altLang="zh-CN" b="0" dirty="0">
                <a:solidFill>
                  <a:srgbClr val="098658"/>
                </a:solidFill>
                <a:effectLst/>
                <a:latin typeface="Consolas" panose="020B0609020204030204" pitchFamily="49" charset="0"/>
              </a:rPr>
              <a:t>22</a:t>
            </a:r>
          </a:p>
          <a:p>
            <a:endParaRPr lang="en-US" altLang="zh-CN" dirty="0">
              <a:solidFill>
                <a:srgbClr val="098658"/>
              </a:solidFill>
              <a:latin typeface="Consolas" panose="020B0609020204030204" pitchFamily="49" charset="0"/>
            </a:endParaRPr>
          </a:p>
          <a:p>
            <a:r>
              <a:rPr lang="zh-CN" altLang="en-US" sz="2400" dirty="0">
                <a:solidFill>
                  <a:srgbClr val="000000"/>
                </a:solidFill>
                <a:latin typeface="微软雅黑" panose="020B0503020204020204" pitchFamily="34" charset="-122"/>
                <a:ea typeface="微软雅黑" panose="020B0503020204020204" pitchFamily="34" charset="-122"/>
              </a:rPr>
              <a:t>检索二级页表，</a:t>
            </a:r>
            <a:r>
              <a:rPr lang="en-US" altLang="zh-CN" sz="2400" dirty="0">
                <a:solidFill>
                  <a:srgbClr val="000000"/>
                </a:solidFill>
                <a:latin typeface="微软雅黑" panose="020B0503020204020204" pitchFamily="34" charset="-122"/>
                <a:ea typeface="微软雅黑" panose="020B0503020204020204" pitchFamily="34" charset="-122"/>
              </a:rPr>
              <a:t>PDE_ADDR</a:t>
            </a:r>
            <a:r>
              <a:rPr lang="zh-CN" altLang="en-US" sz="2400" dirty="0">
                <a:solidFill>
                  <a:srgbClr val="000000"/>
                </a:solidFill>
                <a:latin typeface="微软雅黑" panose="020B0503020204020204" pitchFamily="34" charset="-122"/>
                <a:ea typeface="微软雅黑" panose="020B0503020204020204" pitchFamily="34" charset="-122"/>
              </a:rPr>
              <a:t>宏定义为获取对应二级页表的基址，</a:t>
            </a:r>
            <a:r>
              <a:rPr lang="en-US" altLang="zh-CN" sz="2400" dirty="0">
                <a:solidFill>
                  <a:srgbClr val="000000"/>
                </a:solidFill>
                <a:latin typeface="微软雅黑" panose="020B0503020204020204" pitchFamily="34" charset="-122"/>
                <a:ea typeface="微软雅黑" panose="020B0503020204020204" pitchFamily="34" charset="-122"/>
              </a:rPr>
              <a:t>PTX</a:t>
            </a:r>
            <a:r>
              <a:rPr lang="zh-CN" altLang="en-US" sz="2400" dirty="0">
                <a:solidFill>
                  <a:srgbClr val="000000"/>
                </a:solidFill>
                <a:latin typeface="微软雅黑" panose="020B0503020204020204" pitchFamily="34" charset="-122"/>
                <a:ea typeface="微软雅黑" panose="020B0503020204020204" pitchFamily="34" charset="-122"/>
              </a:rPr>
              <a:t>宏定义为获取</a:t>
            </a:r>
            <a:r>
              <a:rPr lang="en-US" altLang="zh-CN" sz="2400" dirty="0">
                <a:solidFill>
                  <a:srgbClr val="000000"/>
                </a:solidFill>
                <a:latin typeface="微软雅黑" panose="020B0503020204020204" pitchFamily="34" charset="-122"/>
                <a:ea typeface="微软雅黑" panose="020B0503020204020204" pitchFamily="34" charset="-122"/>
              </a:rPr>
              <a:t>la</a:t>
            </a:r>
            <a:r>
              <a:rPr lang="zh-CN" altLang="en-US" sz="2400" dirty="0">
                <a:solidFill>
                  <a:srgbClr val="000000"/>
                </a:solidFill>
                <a:latin typeface="微软雅黑" panose="020B0503020204020204" pitchFamily="34" charset="-122"/>
                <a:ea typeface="微软雅黑" panose="020B0503020204020204" pitchFamily="34" charset="-122"/>
              </a:rPr>
              <a:t>虚拟地址的二级页表索引值。</a:t>
            </a:r>
            <a:endParaRPr lang="en-US" altLang="zh-CN" sz="2400" dirty="0">
              <a:solidFill>
                <a:srgbClr val="000000"/>
              </a:solidFill>
              <a:latin typeface="微软雅黑" panose="020B0503020204020204" pitchFamily="34" charset="-122"/>
              <a:ea typeface="微软雅黑" panose="020B0503020204020204" pitchFamily="34" charset="-122"/>
            </a:endParaRPr>
          </a:p>
          <a:p>
            <a:r>
              <a:rPr lang="en-US" altLang="zh-CN" b="0" dirty="0" err="1">
                <a:solidFill>
                  <a:srgbClr val="267F99"/>
                </a:solidFill>
                <a:effectLst/>
                <a:latin typeface="Consolas" panose="020B0609020204030204" pitchFamily="49" charset="0"/>
              </a:rPr>
              <a:t>pte_t</a:t>
            </a:r>
            <a:r>
              <a:rPr lang="en-US" altLang="zh-CN" b="0" dirty="0">
                <a:solidFill>
                  <a:srgbClr val="000000"/>
                </a:solidFill>
                <a:effectLst/>
                <a:latin typeface="Consolas" panose="020B0609020204030204" pitchFamily="49" charset="0"/>
              </a:rPr>
              <a:t> *ret = (</a:t>
            </a:r>
            <a:r>
              <a:rPr lang="en-US" altLang="zh-CN" b="0" dirty="0" err="1">
                <a:solidFill>
                  <a:srgbClr val="267F99"/>
                </a:solidFill>
                <a:effectLst/>
                <a:latin typeface="Consolas" panose="020B0609020204030204" pitchFamily="49" charset="0"/>
              </a:rPr>
              <a:t>pte_t</a:t>
            </a:r>
            <a:r>
              <a:rPr lang="en-US" altLang="zh-CN" b="0" dirty="0">
                <a:solidFill>
                  <a:srgbClr val="000000"/>
                </a:solidFill>
                <a:effectLst/>
                <a:latin typeface="Consolas" panose="020B0609020204030204" pitchFamily="49" charset="0"/>
              </a:rPr>
              <a:t>*)</a:t>
            </a:r>
            <a:r>
              <a:rPr lang="en-US" altLang="zh-CN" b="0" dirty="0">
                <a:solidFill>
                  <a:srgbClr val="795E26"/>
                </a:solidFill>
                <a:effectLst/>
                <a:latin typeface="Consolas" panose="020B0609020204030204" pitchFamily="49" charset="0"/>
              </a:rPr>
              <a:t>KADDR</a:t>
            </a:r>
            <a:r>
              <a:rPr lang="en-US" altLang="zh-CN" b="0" dirty="0">
                <a:solidFill>
                  <a:srgbClr val="000000"/>
                </a:solidFill>
                <a:effectLst/>
                <a:latin typeface="Consolas" panose="020B0609020204030204" pitchFamily="49" charset="0"/>
              </a:rPr>
              <a:t>((</a:t>
            </a:r>
            <a:r>
              <a:rPr lang="en-US" altLang="zh-CN" b="0" dirty="0" err="1">
                <a:solidFill>
                  <a:srgbClr val="0000FF"/>
                </a:solidFill>
                <a:effectLst/>
                <a:latin typeface="Consolas" panose="020B0609020204030204" pitchFamily="49" charset="0"/>
              </a:rPr>
              <a:t>uintptr_t</a:t>
            </a:r>
            <a:r>
              <a:rPr lang="en-US" altLang="zh-CN" b="0" dirty="0">
                <a:solidFill>
                  <a:srgbClr val="000000"/>
                </a:solidFill>
                <a:effectLst/>
                <a:latin typeface="Consolas" panose="020B0609020204030204" pitchFamily="49" charset="0"/>
              </a:rPr>
              <a:t>)((</a:t>
            </a:r>
            <a:r>
              <a:rPr lang="en-US" altLang="zh-CN" b="0" dirty="0" err="1">
                <a:solidFill>
                  <a:srgbClr val="267F99"/>
                </a:solidFill>
                <a:effectLst/>
                <a:latin typeface="Consolas" panose="020B0609020204030204" pitchFamily="49" charset="0"/>
              </a:rPr>
              <a:t>pte_t</a:t>
            </a:r>
            <a:r>
              <a:rPr lang="en-US" altLang="zh-CN" b="0" dirty="0">
                <a:solidFill>
                  <a:srgbClr val="000000"/>
                </a:solidFill>
                <a:effectLst/>
                <a:latin typeface="Consolas" panose="020B0609020204030204" pitchFamily="49" charset="0"/>
              </a:rPr>
              <a:t>*)(</a:t>
            </a:r>
            <a:r>
              <a:rPr lang="en-US" altLang="zh-CN" b="0" dirty="0">
                <a:solidFill>
                  <a:srgbClr val="795E26"/>
                </a:solidFill>
                <a:effectLst/>
                <a:latin typeface="Consolas" panose="020B0609020204030204" pitchFamily="49" charset="0"/>
              </a:rPr>
              <a:t>PDE_ADDR</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pdep</a:t>
            </a:r>
            <a:r>
              <a:rPr lang="en-US" altLang="zh-CN" b="0" dirty="0">
                <a:solidFill>
                  <a:srgbClr val="000000"/>
                </a:solidFill>
                <a:effectLst/>
                <a:latin typeface="Consolas" panose="020B0609020204030204" pitchFamily="49" charset="0"/>
              </a:rPr>
              <a:t>))+</a:t>
            </a:r>
            <a:r>
              <a:rPr lang="en-US" altLang="zh-CN" b="0" dirty="0">
                <a:solidFill>
                  <a:srgbClr val="795E26"/>
                </a:solidFill>
                <a:effectLst/>
                <a:latin typeface="Consolas" panose="020B0609020204030204" pitchFamily="49" charset="0"/>
              </a:rPr>
              <a:t>PTX</a:t>
            </a:r>
            <a:r>
              <a:rPr lang="en-US" altLang="zh-CN" b="0" dirty="0">
                <a:solidFill>
                  <a:srgbClr val="000000"/>
                </a:solidFill>
                <a:effectLst/>
                <a:latin typeface="Consolas" panose="020B0609020204030204" pitchFamily="49" charset="0"/>
              </a:rPr>
              <a:t>(la)));</a:t>
            </a:r>
          </a:p>
          <a:p>
            <a:endParaRPr lang="en-US" altLang="zh-CN" b="0" dirty="0">
              <a:solidFill>
                <a:srgbClr val="000000"/>
              </a:solidFill>
              <a:effectLst/>
              <a:latin typeface="Consolas" panose="020B0609020204030204" pitchFamily="49" charset="0"/>
            </a:endParaRPr>
          </a:p>
          <a:p>
            <a:r>
              <a:rPr lang="en-US" altLang="zh-CN" b="0" dirty="0">
                <a:solidFill>
                  <a:srgbClr val="AF00DB"/>
                </a:solidFill>
                <a:effectLst/>
                <a:latin typeface="Consolas" panose="020B0609020204030204" pitchFamily="49" charset="0"/>
              </a:rPr>
              <a:t>#define</a:t>
            </a:r>
            <a:r>
              <a:rPr lang="en-US" altLang="zh-CN" b="0" dirty="0">
                <a:solidFill>
                  <a:srgbClr val="0000FF"/>
                </a:solidFill>
                <a:effectLst/>
                <a:latin typeface="Consolas" panose="020B0609020204030204" pitchFamily="49" charset="0"/>
              </a:rPr>
              <a:t> PTE_ADDR(</a:t>
            </a:r>
            <a:r>
              <a:rPr lang="en-US" altLang="zh-CN" b="0" dirty="0" err="1">
                <a:solidFill>
                  <a:srgbClr val="001080"/>
                </a:solidFill>
                <a:effectLst/>
                <a:latin typeface="Consolas" panose="020B0609020204030204" pitchFamily="49" charset="0"/>
              </a:rPr>
              <a:t>pte</a:t>
            </a:r>
            <a:r>
              <a:rPr lang="en-US" altLang="zh-CN" b="0" dirty="0">
                <a:solidFill>
                  <a:srgbClr val="0000FF"/>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uintptr_t</a:t>
            </a:r>
            <a:r>
              <a:rPr lang="en-US" altLang="zh-CN" b="0" dirty="0">
                <a:solidFill>
                  <a:srgbClr val="0000FF"/>
                </a:solidFill>
                <a:effectLst/>
                <a:latin typeface="Consolas" panose="020B0609020204030204" pitchFamily="49" charset="0"/>
              </a:rPr>
              <a:t>)(</a:t>
            </a:r>
            <a:r>
              <a:rPr lang="en-US" altLang="zh-CN" b="0" dirty="0" err="1">
                <a:solidFill>
                  <a:srgbClr val="0000FF"/>
                </a:solidFill>
                <a:effectLst/>
                <a:latin typeface="Consolas" panose="020B0609020204030204" pitchFamily="49" charset="0"/>
              </a:rPr>
              <a:t>pte</a:t>
            </a:r>
            <a:r>
              <a:rPr lang="en-US" altLang="zh-CN" b="0" dirty="0">
                <a:solidFill>
                  <a:srgbClr val="0000FF"/>
                </a:solidFill>
                <a:effectLst/>
                <a:latin typeface="Consolas" panose="020B0609020204030204" pitchFamily="49" charset="0"/>
              </a:rPr>
              <a:t>) </a:t>
            </a:r>
            <a:r>
              <a:rPr lang="en-US" altLang="zh-CN" b="0" dirty="0">
                <a:solidFill>
                  <a:srgbClr val="000000"/>
                </a:solidFill>
                <a:effectLst/>
                <a:latin typeface="Consolas" panose="020B0609020204030204" pitchFamily="49" charset="0"/>
              </a:rPr>
              <a:t>&amp;</a:t>
            </a:r>
            <a:r>
              <a:rPr lang="en-US" altLang="zh-CN" b="0" dirty="0">
                <a:solidFill>
                  <a:srgbClr val="0000FF"/>
                </a:solidFill>
                <a:effectLst/>
                <a:latin typeface="Consolas" panose="020B0609020204030204" pitchFamily="49" charset="0"/>
              </a:rPr>
              <a:t> </a:t>
            </a:r>
            <a:r>
              <a:rPr lang="en-US" altLang="zh-CN" b="0" dirty="0">
                <a:solidFill>
                  <a:srgbClr val="000000"/>
                </a:solidFill>
                <a:effectLst/>
                <a:latin typeface="Consolas" panose="020B0609020204030204" pitchFamily="49" charset="0"/>
              </a:rPr>
              <a:t>~</a:t>
            </a:r>
            <a:r>
              <a:rPr lang="en-US" altLang="zh-CN" b="0" dirty="0">
                <a:solidFill>
                  <a:srgbClr val="098658"/>
                </a:solidFill>
                <a:effectLst/>
                <a:latin typeface="Consolas" panose="020B0609020204030204" pitchFamily="49" charset="0"/>
              </a:rPr>
              <a:t>0xFFF</a:t>
            </a:r>
            <a:r>
              <a:rPr lang="en-US" altLang="zh-CN" b="0" dirty="0">
                <a:solidFill>
                  <a:srgbClr val="0000FF"/>
                </a:solidFill>
                <a:effectLst/>
                <a:latin typeface="Consolas" panose="020B0609020204030204" pitchFamily="49" charset="0"/>
              </a:rPr>
              <a:t>)</a:t>
            </a:r>
            <a:endParaRPr lang="en-US" altLang="zh-CN" b="0" dirty="0">
              <a:solidFill>
                <a:srgbClr val="000000"/>
              </a:solidFill>
              <a:effectLst/>
              <a:latin typeface="Consolas" panose="020B0609020204030204" pitchFamily="49" charset="0"/>
            </a:endParaRPr>
          </a:p>
          <a:p>
            <a:r>
              <a:rPr lang="en-US" altLang="zh-CN" b="0" dirty="0">
                <a:solidFill>
                  <a:srgbClr val="AF00DB"/>
                </a:solidFill>
                <a:effectLst/>
                <a:latin typeface="Consolas" panose="020B0609020204030204" pitchFamily="49" charset="0"/>
              </a:rPr>
              <a:t>#define</a:t>
            </a:r>
            <a:r>
              <a:rPr lang="en-US" altLang="zh-CN" b="0" dirty="0">
                <a:solidFill>
                  <a:srgbClr val="0000FF"/>
                </a:solidFill>
                <a:effectLst/>
                <a:latin typeface="Consolas" panose="020B0609020204030204" pitchFamily="49" charset="0"/>
              </a:rPr>
              <a:t> PDE_ADDR(</a:t>
            </a:r>
            <a:r>
              <a:rPr lang="en-US" altLang="zh-CN" b="0" dirty="0" err="1">
                <a:solidFill>
                  <a:srgbClr val="001080"/>
                </a:solidFill>
                <a:effectLst/>
                <a:latin typeface="Consolas" panose="020B0609020204030204" pitchFamily="49" charset="0"/>
              </a:rPr>
              <a:t>pde</a:t>
            </a:r>
            <a:r>
              <a:rPr lang="en-US" altLang="zh-CN" b="0" dirty="0">
                <a:solidFill>
                  <a:srgbClr val="0000FF"/>
                </a:solidFill>
                <a:effectLst/>
                <a:latin typeface="Consolas" panose="020B0609020204030204" pitchFamily="49" charset="0"/>
              </a:rPr>
              <a:t>)   PTE_ADDR(</a:t>
            </a:r>
            <a:r>
              <a:rPr lang="en-US" altLang="zh-CN" b="0" dirty="0" err="1">
                <a:solidFill>
                  <a:srgbClr val="0000FF"/>
                </a:solidFill>
                <a:effectLst/>
                <a:latin typeface="Consolas" panose="020B0609020204030204" pitchFamily="49" charset="0"/>
              </a:rPr>
              <a:t>pde</a:t>
            </a:r>
            <a:r>
              <a:rPr lang="en-US" altLang="zh-CN" b="0" dirty="0">
                <a:solidFill>
                  <a:srgbClr val="0000FF"/>
                </a:solidFill>
                <a:effectLst/>
                <a:latin typeface="Consolas" panose="020B0609020204030204" pitchFamily="49" charset="0"/>
              </a:rPr>
              <a:t>)</a:t>
            </a:r>
            <a:endParaRPr lang="en-US" altLang="zh-CN" b="0" dirty="0">
              <a:solidFill>
                <a:srgbClr val="000000"/>
              </a:solidFill>
              <a:effectLst/>
              <a:latin typeface="Consolas" panose="020B0609020204030204" pitchFamily="49" charset="0"/>
            </a:endParaRPr>
          </a:p>
          <a:p>
            <a:r>
              <a:rPr lang="fr-FR" altLang="zh-CN" b="0" dirty="0">
                <a:solidFill>
                  <a:srgbClr val="AF00DB"/>
                </a:solidFill>
                <a:effectLst/>
                <a:latin typeface="Consolas" panose="020B0609020204030204" pitchFamily="49" charset="0"/>
              </a:rPr>
              <a:t>#define</a:t>
            </a:r>
            <a:r>
              <a:rPr lang="fr-FR" altLang="zh-CN" b="0" dirty="0">
                <a:solidFill>
                  <a:srgbClr val="0000FF"/>
                </a:solidFill>
                <a:effectLst/>
                <a:latin typeface="Consolas" panose="020B0609020204030204" pitchFamily="49" charset="0"/>
              </a:rPr>
              <a:t> PTX(</a:t>
            </a:r>
            <a:r>
              <a:rPr lang="fr-FR" altLang="zh-CN" b="0" dirty="0">
                <a:solidFill>
                  <a:srgbClr val="001080"/>
                </a:solidFill>
                <a:effectLst/>
                <a:latin typeface="Consolas" panose="020B0609020204030204" pitchFamily="49" charset="0"/>
              </a:rPr>
              <a:t>la</a:t>
            </a:r>
            <a:r>
              <a:rPr lang="fr-FR" altLang="zh-CN" b="0" dirty="0">
                <a:solidFill>
                  <a:srgbClr val="0000FF"/>
                </a:solidFill>
                <a:effectLst/>
                <a:latin typeface="Consolas" panose="020B0609020204030204" pitchFamily="49" charset="0"/>
              </a:rPr>
              <a:t>) ((((</a:t>
            </a:r>
            <a:r>
              <a:rPr lang="fr-FR" altLang="zh-CN" b="0" dirty="0">
                <a:solidFill>
                  <a:srgbClr val="267F99"/>
                </a:solidFill>
                <a:effectLst/>
                <a:latin typeface="Consolas" panose="020B0609020204030204" pitchFamily="49" charset="0"/>
              </a:rPr>
              <a:t>uintptr_t</a:t>
            </a:r>
            <a:r>
              <a:rPr lang="fr-FR" altLang="zh-CN" b="0" dirty="0">
                <a:solidFill>
                  <a:srgbClr val="0000FF"/>
                </a:solidFill>
                <a:effectLst/>
                <a:latin typeface="Consolas" panose="020B0609020204030204" pitchFamily="49" charset="0"/>
              </a:rPr>
              <a:t>)(la)) </a:t>
            </a:r>
            <a:r>
              <a:rPr lang="fr-FR" altLang="zh-CN" b="0" dirty="0">
                <a:solidFill>
                  <a:srgbClr val="000000"/>
                </a:solidFill>
                <a:effectLst/>
                <a:latin typeface="Consolas" panose="020B0609020204030204" pitchFamily="49" charset="0"/>
              </a:rPr>
              <a:t>&gt;&gt;</a:t>
            </a:r>
            <a:r>
              <a:rPr lang="fr-FR" altLang="zh-CN" b="0" dirty="0">
                <a:solidFill>
                  <a:srgbClr val="0000FF"/>
                </a:solidFill>
                <a:effectLst/>
                <a:latin typeface="Consolas" panose="020B0609020204030204" pitchFamily="49" charset="0"/>
              </a:rPr>
              <a:t> PTXSHIFT) </a:t>
            </a:r>
            <a:r>
              <a:rPr lang="fr-FR" altLang="zh-CN" b="0" dirty="0">
                <a:solidFill>
                  <a:srgbClr val="000000"/>
                </a:solidFill>
                <a:effectLst/>
                <a:latin typeface="Consolas" panose="020B0609020204030204" pitchFamily="49" charset="0"/>
              </a:rPr>
              <a:t>&amp;</a:t>
            </a:r>
            <a:r>
              <a:rPr lang="fr-FR" altLang="zh-CN" b="0" dirty="0">
                <a:solidFill>
                  <a:srgbClr val="0000FF"/>
                </a:solidFill>
                <a:effectLst/>
                <a:latin typeface="Consolas" panose="020B0609020204030204" pitchFamily="49" charset="0"/>
              </a:rPr>
              <a:t> </a:t>
            </a:r>
            <a:r>
              <a:rPr lang="fr-FR" altLang="zh-CN" b="0" dirty="0">
                <a:solidFill>
                  <a:srgbClr val="098658"/>
                </a:solidFill>
                <a:effectLst/>
                <a:latin typeface="Consolas" panose="020B0609020204030204" pitchFamily="49" charset="0"/>
              </a:rPr>
              <a:t>0x3FF</a:t>
            </a:r>
            <a:r>
              <a:rPr lang="fr-FR" altLang="zh-CN" b="0" dirty="0">
                <a:solidFill>
                  <a:srgbClr val="0000FF"/>
                </a:solidFill>
                <a:effectLst/>
                <a:latin typeface="Consolas" panose="020B0609020204030204" pitchFamily="49" charset="0"/>
              </a:rPr>
              <a:t>)</a:t>
            </a:r>
            <a:endParaRPr lang="fr-FR" altLang="zh-CN"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5684369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寻找虚拟地址对应的页表项</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24</a:t>
            </a:fld>
            <a:endParaRPr lang="en-US" dirty="0"/>
          </a:p>
        </p:txBody>
      </p:sp>
      <p:sp>
        <p:nvSpPr>
          <p:cNvPr id="4" name="文本框 3">
            <a:extLst>
              <a:ext uri="{FF2B5EF4-FFF2-40B4-BE49-F238E27FC236}">
                <a16:creationId xmlns:a16="http://schemas.microsoft.com/office/drawing/2014/main" id="{A810E397-09B7-F710-5161-E753A263988E}"/>
              </a:ext>
            </a:extLst>
          </p:cNvPr>
          <p:cNvSpPr txBox="1"/>
          <p:nvPr/>
        </p:nvSpPr>
        <p:spPr>
          <a:xfrm>
            <a:off x="61065" y="1426851"/>
            <a:ext cx="9021869" cy="4093428"/>
          </a:xfrm>
          <a:prstGeom prst="rect">
            <a:avLst/>
          </a:prstGeom>
          <a:noFill/>
        </p:spPr>
        <p:txBody>
          <a:bodyPr wrap="square">
            <a:spAutoFit/>
          </a:bodyPr>
          <a:lstStyle/>
          <a:p>
            <a:r>
              <a:rPr lang="en-US" altLang="zh-CN" sz="1600" b="0" dirty="0" err="1">
                <a:solidFill>
                  <a:srgbClr val="267F99"/>
                </a:solidFill>
                <a:effectLst/>
                <a:latin typeface="Consolas" panose="020B0609020204030204" pitchFamily="49" charset="0"/>
              </a:rPr>
              <a:t>pte_t</a:t>
            </a:r>
            <a:r>
              <a:rPr lang="en-US" altLang="zh-CN" sz="1600" b="0" dirty="0">
                <a:solidFill>
                  <a:srgbClr val="000000"/>
                </a:solidFill>
                <a:effectLst/>
                <a:latin typeface="Consolas" panose="020B0609020204030204" pitchFamily="49" charset="0"/>
              </a:rPr>
              <a:t> *</a:t>
            </a:r>
            <a:r>
              <a:rPr lang="en-US" altLang="zh-CN" sz="1600" b="0" dirty="0" err="1">
                <a:solidFill>
                  <a:srgbClr val="795E26"/>
                </a:solidFill>
                <a:effectLst/>
                <a:latin typeface="Consolas" panose="020B0609020204030204" pitchFamily="49" charset="0"/>
              </a:rPr>
              <a:t>get_pte</a:t>
            </a:r>
            <a:r>
              <a:rPr lang="en-US" altLang="zh-CN" sz="1600" b="0" dirty="0">
                <a:solidFill>
                  <a:srgbClr val="000000"/>
                </a:solidFill>
                <a:effectLst/>
                <a:latin typeface="Consolas" panose="020B0609020204030204" pitchFamily="49" charset="0"/>
              </a:rPr>
              <a:t>(</a:t>
            </a:r>
            <a:r>
              <a:rPr lang="en-US" altLang="zh-CN" sz="1600" b="0" dirty="0" err="1">
                <a:solidFill>
                  <a:srgbClr val="267F99"/>
                </a:solidFill>
                <a:effectLst/>
                <a:latin typeface="Consolas" panose="020B0609020204030204" pitchFamily="49" charset="0"/>
              </a:rPr>
              <a:t>pde_t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pgdir</a:t>
            </a:r>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la</a:t>
            </a:r>
            <a:r>
              <a:rPr lang="en-US" altLang="zh-CN" sz="1600" b="0" dirty="0">
                <a:solidFill>
                  <a:srgbClr val="000000"/>
                </a:solidFill>
                <a:effectLst/>
                <a:latin typeface="Consolas" panose="020B0609020204030204" pitchFamily="49" charset="0"/>
              </a:rPr>
              <a:t>, </a:t>
            </a:r>
            <a:r>
              <a:rPr lang="en-US" altLang="zh-CN" sz="1600" b="0" dirty="0">
                <a:solidFill>
                  <a:srgbClr val="267F99"/>
                </a:solidFill>
                <a:effectLst/>
                <a:latin typeface="Consolas" panose="020B0609020204030204" pitchFamily="49" charset="0"/>
              </a:rPr>
              <a:t>bool</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create</a:t>
            </a:r>
            <a:r>
              <a:rPr lang="en-US" altLang="zh-CN" sz="1600" b="0" dirty="0">
                <a:solidFill>
                  <a:srgbClr val="000000"/>
                </a:solidFill>
                <a:effectLst/>
                <a:latin typeface="Consolas" panose="020B0609020204030204" pitchFamily="49" charset="0"/>
              </a:rPr>
              <a:t>) {</a:t>
            </a:r>
          </a:p>
          <a:p>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pde_t</a:t>
            </a:r>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 = </a:t>
            </a:r>
            <a:r>
              <a:rPr lang="en-US" altLang="zh-CN" sz="1600" b="0" dirty="0">
                <a:solidFill>
                  <a:srgbClr val="0000FF"/>
                </a:solidFill>
                <a:effectLst/>
                <a:latin typeface="Consolas" panose="020B0609020204030204" pitchFamily="49" charset="0"/>
              </a:rPr>
              <a:t>NULL</a:t>
            </a:r>
            <a:r>
              <a:rPr lang="en-US" altLang="zh-CN" sz="1600" b="0" dirty="0">
                <a:solidFill>
                  <a:srgbClr val="000000"/>
                </a:solidFill>
                <a:effectLst/>
                <a:latin typeface="Consolas" panose="020B0609020204030204" pitchFamily="49" charset="0"/>
              </a:rPr>
              <a:t>; </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 = </a:t>
            </a:r>
            <a:r>
              <a:rPr lang="en-US" altLang="zh-CN" sz="1600" b="0" dirty="0" err="1">
                <a:solidFill>
                  <a:srgbClr val="000000"/>
                </a:solidFill>
                <a:effectLst/>
                <a:latin typeface="Consolas" panose="020B0609020204030204" pitchFamily="49" charset="0"/>
              </a:rPr>
              <a:t>pgdir</a:t>
            </a:r>
            <a:r>
              <a:rPr lang="en-US" altLang="zh-CN" sz="1600" b="0" dirty="0">
                <a:solidFill>
                  <a:srgbClr val="000000"/>
                </a:solidFill>
                <a:effectLst/>
                <a:latin typeface="Consolas" panose="020B0609020204030204" pitchFamily="49" charset="0"/>
              </a:rPr>
              <a:t> + </a:t>
            </a:r>
            <a:r>
              <a:rPr lang="en-US" altLang="zh-CN" sz="1600" b="0" dirty="0">
                <a:solidFill>
                  <a:srgbClr val="795E26"/>
                </a:solidFill>
                <a:effectLst/>
                <a:latin typeface="Consolas" panose="020B0609020204030204" pitchFamily="49" charset="0"/>
              </a:rPr>
              <a:t>PDX</a:t>
            </a:r>
            <a:r>
              <a:rPr lang="en-US" altLang="zh-CN" sz="1600" b="0" dirty="0">
                <a:solidFill>
                  <a:srgbClr val="000000"/>
                </a:solidFill>
                <a:effectLst/>
                <a:latin typeface="Consolas" panose="020B0609020204030204" pitchFamily="49" charset="0"/>
              </a:rPr>
              <a:t>(la);</a:t>
            </a:r>
          </a:p>
          <a:p>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 ( ((*</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)&amp;PTE_P) == </a:t>
            </a:r>
            <a:r>
              <a:rPr lang="en-US" altLang="zh-CN" sz="1600" b="0" dirty="0">
                <a:solidFill>
                  <a:srgbClr val="098658"/>
                </a:solidFill>
                <a:effectLst/>
                <a:latin typeface="Consolas" panose="020B0609020204030204" pitchFamily="49" charset="0"/>
              </a:rPr>
              <a:t>0</a:t>
            </a:r>
            <a:r>
              <a:rPr lang="en-US" altLang="zh-CN" sz="1600" b="0" dirty="0">
                <a:solidFill>
                  <a:srgbClr val="000000"/>
                </a:solidFill>
                <a:effectLst/>
                <a:latin typeface="Consolas" panose="020B0609020204030204" pitchFamily="49" charset="0"/>
              </a:rPr>
              <a:t> ) {        </a:t>
            </a:r>
          </a:p>
          <a:p>
            <a:r>
              <a:rPr lang="en-US" altLang="zh-CN" sz="1600" dirty="0">
                <a:solidFill>
                  <a:srgbClr val="000000"/>
                </a:solidFill>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(!create)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NULL</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Page* </a:t>
            </a:r>
            <a:r>
              <a:rPr lang="en-US" altLang="zh-CN" sz="1600" b="0" dirty="0" err="1">
                <a:solidFill>
                  <a:srgbClr val="000000"/>
                </a:solidFill>
                <a:effectLst/>
                <a:latin typeface="Consolas" panose="020B0609020204030204" pitchFamily="49" charset="0"/>
              </a:rPr>
              <a:t>new_pte</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alloc_page</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if</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new_pte</a:t>
            </a:r>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NULL</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795E26"/>
                </a:solidFill>
                <a:effectLst/>
                <a:latin typeface="Consolas" panose="020B0609020204030204" pitchFamily="49" charset="0"/>
              </a:rPr>
              <a:t>page_ref_inc</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new_pte</a:t>
            </a:r>
            <a:r>
              <a:rPr lang="en-US" altLang="zh-CN" sz="1600" b="0" dirty="0">
                <a:solidFill>
                  <a:srgbClr val="000000"/>
                </a:solidFill>
                <a:effectLst/>
                <a:latin typeface="Consolas" panose="020B0609020204030204" pitchFamily="49" charset="0"/>
              </a:rPr>
              <a:t>); </a:t>
            </a:r>
          </a:p>
          <a:p>
            <a:r>
              <a:rPr lang="en-US" altLang="zh-CN" sz="1600" b="0" dirty="0">
                <a:solidFill>
                  <a:srgbClr val="000000"/>
                </a:solidFill>
                <a:effectLst/>
                <a:latin typeface="Consolas" panose="020B0609020204030204" pitchFamily="49" charset="0"/>
              </a:rPr>
              <a:t>        </a:t>
            </a:r>
            <a:r>
              <a:rPr lang="en-US" altLang="zh-CN" sz="1600" b="0" dirty="0" err="1">
                <a:solidFill>
                  <a:srgbClr val="0000FF"/>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 pa = (</a:t>
            </a:r>
            <a:r>
              <a:rPr lang="en-US" altLang="zh-CN" sz="1600" b="0" dirty="0" err="1">
                <a:solidFill>
                  <a:srgbClr val="0000FF"/>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a:t>
            </a:r>
            <a:r>
              <a:rPr lang="en-US" altLang="zh-CN" sz="1600" b="0" dirty="0">
                <a:solidFill>
                  <a:srgbClr val="795E26"/>
                </a:solidFill>
                <a:effectLst/>
                <a:latin typeface="Consolas" panose="020B0609020204030204" pitchFamily="49" charset="0"/>
              </a:rPr>
              <a:t>page2kva</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new_pte</a:t>
            </a:r>
            <a:r>
              <a:rPr lang="en-US" altLang="zh-CN" sz="1600" b="0" dirty="0">
                <a:solidFill>
                  <a:srgbClr val="000000"/>
                </a:solidFill>
                <a:effectLst/>
                <a:latin typeface="Consolas" panose="020B0609020204030204" pitchFamily="49" charset="0"/>
              </a:rPr>
              <a:t>);         </a:t>
            </a:r>
          </a:p>
          <a:p>
            <a:r>
              <a:rPr lang="en-US" altLang="zh-CN" sz="1600" dirty="0">
                <a:solidFill>
                  <a:srgbClr val="000000"/>
                </a:solidFill>
                <a:latin typeface="Consolas" panose="020B0609020204030204" pitchFamily="49" charset="0"/>
              </a:rPr>
              <a:t>        </a:t>
            </a:r>
            <a:r>
              <a:rPr lang="en-US" altLang="zh-CN" sz="1600" b="0" dirty="0" err="1">
                <a:solidFill>
                  <a:srgbClr val="795E26"/>
                </a:solidFill>
                <a:effectLst/>
                <a:latin typeface="Consolas" panose="020B0609020204030204" pitchFamily="49" charset="0"/>
              </a:rPr>
              <a:t>memset</a:t>
            </a:r>
            <a:r>
              <a:rPr lang="en-US" altLang="zh-CN" sz="1600" b="0" dirty="0">
                <a:solidFill>
                  <a:srgbClr val="000000"/>
                </a:solidFill>
                <a:effectLst/>
                <a:latin typeface="Consolas" panose="020B0609020204030204" pitchFamily="49" charset="0"/>
              </a:rPr>
              <a:t>((</a:t>
            </a:r>
            <a:r>
              <a:rPr lang="en-US" altLang="zh-CN" sz="1600" b="0" dirty="0">
                <a:solidFill>
                  <a:srgbClr val="0000FF"/>
                </a:solidFill>
                <a:effectLst/>
                <a:latin typeface="Consolas" panose="020B0609020204030204" pitchFamily="49" charset="0"/>
              </a:rPr>
              <a:t>void</a:t>
            </a:r>
            <a:r>
              <a:rPr lang="en-US" altLang="zh-CN" sz="1600" b="0" dirty="0">
                <a:solidFill>
                  <a:srgbClr val="000000"/>
                </a:solidFill>
                <a:effectLst/>
                <a:latin typeface="Consolas" panose="020B0609020204030204" pitchFamily="49" charset="0"/>
              </a:rPr>
              <a:t>*)pa, </a:t>
            </a:r>
            <a:r>
              <a:rPr lang="en-US" altLang="zh-CN" sz="1600" b="0" dirty="0">
                <a:solidFill>
                  <a:srgbClr val="098658"/>
                </a:solidFill>
                <a:effectLst/>
                <a:latin typeface="Consolas" panose="020B0609020204030204" pitchFamily="49" charset="0"/>
              </a:rPr>
              <a:t>0</a:t>
            </a:r>
            <a:r>
              <a:rPr lang="en-US" altLang="zh-CN" sz="1600" b="0" dirty="0">
                <a:solidFill>
                  <a:srgbClr val="000000"/>
                </a:solidFill>
                <a:effectLst/>
                <a:latin typeface="Consolas" panose="020B0609020204030204" pitchFamily="49" charset="0"/>
              </a:rPr>
              <a:t>, PGSIZE);</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 = </a:t>
            </a:r>
            <a:r>
              <a:rPr lang="en-US" altLang="zh-CN" sz="1600" b="0" dirty="0">
                <a:solidFill>
                  <a:srgbClr val="795E26"/>
                </a:solidFill>
                <a:effectLst/>
                <a:latin typeface="Consolas" panose="020B0609020204030204" pitchFamily="49" charset="0"/>
              </a:rPr>
              <a:t>PADDR</a:t>
            </a:r>
            <a:r>
              <a:rPr lang="en-US" altLang="zh-CN" sz="1600" b="0" dirty="0">
                <a:solidFill>
                  <a:srgbClr val="000000"/>
                </a:solidFill>
                <a:effectLst/>
                <a:latin typeface="Consolas" panose="020B0609020204030204" pitchFamily="49" charset="0"/>
              </a:rPr>
              <a:t>(pa);</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 |= (PTE_U|PTE_P|PTE_W);</a:t>
            </a:r>
          </a:p>
          <a:p>
            <a:r>
              <a:rPr lang="en-US" altLang="zh-CN" sz="1600" b="0" dirty="0">
                <a:solidFill>
                  <a:srgbClr val="000000"/>
                </a:solidFill>
                <a:effectLst/>
                <a:latin typeface="Consolas" panose="020B0609020204030204" pitchFamily="49" charset="0"/>
              </a:rPr>
              <a:t>    }</a:t>
            </a:r>
          </a:p>
          <a:p>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pte_t</a:t>
            </a:r>
            <a:r>
              <a:rPr lang="en-US" altLang="zh-CN" sz="1600" b="0" dirty="0">
                <a:solidFill>
                  <a:srgbClr val="000000"/>
                </a:solidFill>
                <a:effectLst/>
                <a:latin typeface="Consolas" panose="020B0609020204030204" pitchFamily="49" charset="0"/>
              </a:rPr>
              <a:t> *ret = (</a:t>
            </a:r>
            <a:r>
              <a:rPr lang="en-US" altLang="zh-CN" sz="1600" b="0" dirty="0" err="1">
                <a:solidFill>
                  <a:srgbClr val="267F99"/>
                </a:solidFill>
                <a:effectLst/>
                <a:latin typeface="Consolas" panose="020B0609020204030204" pitchFamily="49" charset="0"/>
              </a:rPr>
              <a:t>pte_t</a:t>
            </a:r>
            <a:r>
              <a:rPr lang="en-US" altLang="zh-CN" sz="1600" b="0" dirty="0">
                <a:solidFill>
                  <a:srgbClr val="000000"/>
                </a:solidFill>
                <a:effectLst/>
                <a:latin typeface="Consolas" panose="020B0609020204030204" pitchFamily="49" charset="0"/>
              </a:rPr>
              <a:t>*)</a:t>
            </a:r>
            <a:r>
              <a:rPr lang="en-US" altLang="zh-CN" sz="1600" b="0" dirty="0">
                <a:solidFill>
                  <a:srgbClr val="795E26"/>
                </a:solidFill>
                <a:effectLst/>
                <a:latin typeface="Consolas" panose="020B0609020204030204" pitchFamily="49" charset="0"/>
              </a:rPr>
              <a:t>KADDR</a:t>
            </a:r>
            <a:r>
              <a:rPr lang="en-US" altLang="zh-CN" sz="1600" b="0" dirty="0">
                <a:solidFill>
                  <a:srgbClr val="000000"/>
                </a:solidFill>
                <a:effectLst/>
                <a:latin typeface="Consolas" panose="020B0609020204030204" pitchFamily="49" charset="0"/>
              </a:rPr>
              <a:t>((</a:t>
            </a:r>
            <a:r>
              <a:rPr lang="en-US" altLang="zh-CN" sz="1600" b="0" dirty="0" err="1">
                <a:solidFill>
                  <a:srgbClr val="0000FF"/>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a:t>
            </a:r>
            <a:r>
              <a:rPr lang="en-US" altLang="zh-CN" sz="1600" b="0" dirty="0" err="1">
                <a:solidFill>
                  <a:srgbClr val="267F99"/>
                </a:solidFill>
                <a:effectLst/>
                <a:latin typeface="Consolas" panose="020B0609020204030204" pitchFamily="49" charset="0"/>
              </a:rPr>
              <a:t>pte_t</a:t>
            </a:r>
            <a:r>
              <a:rPr lang="en-US" altLang="zh-CN" sz="1600" b="0" dirty="0">
                <a:solidFill>
                  <a:srgbClr val="000000"/>
                </a:solidFill>
                <a:effectLst/>
                <a:latin typeface="Consolas" panose="020B0609020204030204" pitchFamily="49" charset="0"/>
              </a:rPr>
              <a:t>*)(</a:t>
            </a:r>
            <a:r>
              <a:rPr lang="en-US" altLang="zh-CN" sz="1600" b="0" dirty="0">
                <a:solidFill>
                  <a:srgbClr val="795E26"/>
                </a:solidFill>
                <a:effectLst/>
                <a:latin typeface="Consolas" panose="020B0609020204030204" pitchFamily="49" charset="0"/>
              </a:rPr>
              <a:t>PDE_ADDR</a:t>
            </a:r>
            <a:r>
              <a:rPr lang="en-US" altLang="zh-CN" sz="1600" b="0" dirty="0">
                <a:solidFill>
                  <a:srgbClr val="000000"/>
                </a:solidFill>
                <a:effectLst/>
                <a:latin typeface="Consolas" panose="020B0609020204030204" pitchFamily="49" charset="0"/>
              </a:rPr>
              <a:t>(*</a:t>
            </a:r>
            <a:r>
              <a:rPr lang="en-US" altLang="zh-CN" sz="1600" b="0" dirty="0" err="1">
                <a:solidFill>
                  <a:srgbClr val="000000"/>
                </a:solidFill>
                <a:effectLst/>
                <a:latin typeface="Consolas" panose="020B0609020204030204" pitchFamily="49" charset="0"/>
              </a:rPr>
              <a:t>pdep</a:t>
            </a:r>
            <a:r>
              <a:rPr lang="en-US" altLang="zh-CN" sz="1600" b="0" dirty="0">
                <a:solidFill>
                  <a:srgbClr val="000000"/>
                </a:solidFill>
                <a:effectLst/>
                <a:latin typeface="Consolas" panose="020B0609020204030204" pitchFamily="49" charset="0"/>
              </a:rPr>
              <a:t>))+</a:t>
            </a:r>
            <a:r>
              <a:rPr lang="en-US" altLang="zh-CN" sz="1600" b="0" dirty="0">
                <a:solidFill>
                  <a:srgbClr val="795E26"/>
                </a:solidFill>
                <a:effectLst/>
                <a:latin typeface="Consolas" panose="020B0609020204030204" pitchFamily="49" charset="0"/>
              </a:rPr>
              <a:t>PTX</a:t>
            </a:r>
            <a:r>
              <a:rPr lang="en-US" altLang="zh-CN" sz="1600" b="0" dirty="0">
                <a:solidFill>
                  <a:srgbClr val="000000"/>
                </a:solidFill>
                <a:effectLst/>
                <a:latin typeface="Consolas" panose="020B0609020204030204" pitchFamily="49" charset="0"/>
              </a:rPr>
              <a:t>(la)));</a:t>
            </a:r>
          </a:p>
          <a:p>
            <a:r>
              <a:rPr lang="en-US" altLang="zh-CN" sz="1600" b="0" dirty="0">
                <a:solidFill>
                  <a:srgbClr val="000000"/>
                </a:solidFill>
                <a:effectLst/>
                <a:latin typeface="Consolas" panose="020B0609020204030204" pitchFamily="49" charset="0"/>
              </a:rPr>
              <a:t>    </a:t>
            </a:r>
            <a:r>
              <a:rPr lang="en-US" altLang="zh-CN" sz="1600" b="0" dirty="0">
                <a:solidFill>
                  <a:srgbClr val="AF00DB"/>
                </a:solidFill>
                <a:effectLst/>
                <a:latin typeface="Consolas" panose="020B0609020204030204" pitchFamily="49" charset="0"/>
              </a:rPr>
              <a:t>return</a:t>
            </a:r>
            <a:r>
              <a:rPr lang="en-US" altLang="zh-CN" sz="1600" b="0" dirty="0">
                <a:solidFill>
                  <a:srgbClr val="000000"/>
                </a:solidFill>
                <a:effectLst/>
                <a:latin typeface="Consolas" panose="020B0609020204030204" pitchFamily="49" charset="0"/>
              </a:rPr>
              <a:t>  ret;</a:t>
            </a:r>
            <a:endParaRPr lang="en-US" altLang="zh-CN" sz="1600" dirty="0">
              <a:solidFill>
                <a:srgbClr val="008000"/>
              </a:solidFill>
              <a:latin typeface="Consolas" panose="020B0609020204030204" pitchFamily="49" charset="0"/>
            </a:endParaRPr>
          </a:p>
          <a:p>
            <a:r>
              <a:rPr lang="en-US" altLang="zh-CN" sz="1600" dirty="0">
                <a:latin typeface="Consolas" panose="020B0609020204030204" pitchFamily="49" charset="0"/>
              </a:rPr>
              <a:t>}</a:t>
            </a:r>
            <a:endParaRPr lang="en-US" altLang="zh-CN" sz="1600" b="0" dirty="0">
              <a:effectLst/>
              <a:latin typeface="Consolas" panose="020B0609020204030204" pitchFamily="49" charset="0"/>
            </a:endParaRPr>
          </a:p>
        </p:txBody>
      </p:sp>
      <p:sp>
        <p:nvSpPr>
          <p:cNvPr id="9" name="矩形 8">
            <a:extLst>
              <a:ext uri="{FF2B5EF4-FFF2-40B4-BE49-F238E27FC236}">
                <a16:creationId xmlns:a16="http://schemas.microsoft.com/office/drawing/2014/main" id="{BD53E991-5D41-B030-86F7-4ECE963F9FEC}"/>
              </a:ext>
            </a:extLst>
          </p:cNvPr>
          <p:cNvSpPr/>
          <p:nvPr/>
        </p:nvSpPr>
        <p:spPr>
          <a:xfrm>
            <a:off x="561989" y="2205874"/>
            <a:ext cx="6137683" cy="2479248"/>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2" name="文本框 11">
            <a:extLst>
              <a:ext uri="{FF2B5EF4-FFF2-40B4-BE49-F238E27FC236}">
                <a16:creationId xmlns:a16="http://schemas.microsoft.com/office/drawing/2014/main" id="{1648A6EA-AC3A-8EF1-A972-FADDF5ACA568}"/>
              </a:ext>
            </a:extLst>
          </p:cNvPr>
          <p:cNvSpPr txBox="1"/>
          <p:nvPr/>
        </p:nvSpPr>
        <p:spPr>
          <a:xfrm>
            <a:off x="7200596" y="2568335"/>
            <a:ext cx="1741669" cy="1754326"/>
          </a:xfrm>
          <a:prstGeom prst="rect">
            <a:avLst/>
          </a:prstGeom>
          <a:noFill/>
        </p:spPr>
        <p:txBody>
          <a:bodyPr wrap="square" rtlCol="0">
            <a:spAutoFit/>
          </a:bodyPr>
          <a:lstStyle/>
          <a:p>
            <a:r>
              <a:rPr lang="zh-CN" altLang="en-US" dirty="0"/>
              <a:t>如果此页表项存在位为</a:t>
            </a:r>
            <a:r>
              <a:rPr lang="en-US" altLang="zh-CN" dirty="0"/>
              <a:t>0</a:t>
            </a:r>
            <a:r>
              <a:rPr lang="zh-CN" altLang="en-US" dirty="0"/>
              <a:t>且</a:t>
            </a:r>
            <a:r>
              <a:rPr lang="en-US" altLang="zh-CN" dirty="0"/>
              <a:t>create=1</a:t>
            </a:r>
            <a:r>
              <a:rPr lang="zh-CN" altLang="en-US" dirty="0"/>
              <a:t>，则分配一个页，将一级页表项指向它。</a:t>
            </a:r>
          </a:p>
        </p:txBody>
      </p:sp>
      <p:cxnSp>
        <p:nvCxnSpPr>
          <p:cNvPr id="16" name="直接连接符 15">
            <a:extLst>
              <a:ext uri="{FF2B5EF4-FFF2-40B4-BE49-F238E27FC236}">
                <a16:creationId xmlns:a16="http://schemas.microsoft.com/office/drawing/2014/main" id="{3399C7E3-BA90-191A-B0E0-537E756D03E8}"/>
              </a:ext>
            </a:extLst>
          </p:cNvPr>
          <p:cNvCxnSpPr>
            <a:cxnSpLocks/>
            <a:stCxn id="9" idx="3"/>
            <a:endCxn id="12" idx="1"/>
          </p:cNvCxnSpPr>
          <p:nvPr/>
        </p:nvCxnSpPr>
        <p:spPr>
          <a:xfrm>
            <a:off x="6699672" y="3445498"/>
            <a:ext cx="50092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4738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AA6962F-C803-25D9-45AE-7A329C22CD9E}"/>
              </a:ext>
            </a:extLst>
          </p:cNvPr>
          <p:cNvPicPr>
            <a:picLocks noChangeAspect="1"/>
          </p:cNvPicPr>
          <p:nvPr/>
        </p:nvPicPr>
        <p:blipFill>
          <a:blip r:embed="rId2"/>
          <a:stretch>
            <a:fillRect/>
          </a:stretch>
        </p:blipFill>
        <p:spPr>
          <a:xfrm>
            <a:off x="191378" y="230690"/>
            <a:ext cx="2219313" cy="874965"/>
          </a:xfrm>
          <a:prstGeom prst="rect">
            <a:avLst/>
          </a:prstGeom>
        </p:spPr>
      </p:pic>
      <p:sp>
        <p:nvSpPr>
          <p:cNvPr id="9" name="文本框 8">
            <a:extLst>
              <a:ext uri="{FF2B5EF4-FFF2-40B4-BE49-F238E27FC236}">
                <a16:creationId xmlns:a16="http://schemas.microsoft.com/office/drawing/2014/main" id="{3DEB1FAC-6DB2-CC8A-ACEE-2A91C62E20AF}"/>
              </a:ext>
            </a:extLst>
          </p:cNvPr>
          <p:cNvSpPr txBox="1"/>
          <p:nvPr/>
        </p:nvSpPr>
        <p:spPr>
          <a:xfrm>
            <a:off x="3556336" y="2598003"/>
            <a:ext cx="2031325" cy="830997"/>
          </a:xfrm>
          <a:prstGeom prst="rect">
            <a:avLst/>
          </a:prstGeom>
          <a:noFill/>
        </p:spPr>
        <p:txBody>
          <a:bodyPr wrap="none" rtlCol="0">
            <a:spAutoFit/>
          </a:bodyPr>
          <a:lstStyle/>
          <a:p>
            <a:r>
              <a:rPr lang="zh-CN" altLang="en-US" sz="4800" b="1" dirty="0">
                <a:solidFill>
                  <a:schemeClr val="accent1">
                    <a:lumMod val="50000"/>
                  </a:schemeClr>
                </a:solidFill>
                <a:latin typeface="+mn-ea"/>
              </a:rPr>
              <a:t>练习三</a:t>
            </a:r>
          </a:p>
        </p:txBody>
      </p:sp>
      <p:cxnSp>
        <p:nvCxnSpPr>
          <p:cNvPr id="11" name="直接连接符 10">
            <a:extLst>
              <a:ext uri="{FF2B5EF4-FFF2-40B4-BE49-F238E27FC236}">
                <a16:creationId xmlns:a16="http://schemas.microsoft.com/office/drawing/2014/main" id="{4FB5F4A5-295B-5052-8D33-5B698CFB525A}"/>
              </a:ext>
            </a:extLst>
          </p:cNvPr>
          <p:cNvCxnSpPr>
            <a:cxnSpLocks/>
          </p:cNvCxnSpPr>
          <p:nvPr/>
        </p:nvCxnSpPr>
        <p:spPr>
          <a:xfrm>
            <a:off x="852054" y="3532908"/>
            <a:ext cx="7439891"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27ECD46-64E9-49FB-78FC-4ED027C1B02B}"/>
              </a:ext>
            </a:extLst>
          </p:cNvPr>
          <p:cNvSpPr txBox="1"/>
          <p:nvPr/>
        </p:nvSpPr>
        <p:spPr>
          <a:xfrm>
            <a:off x="908288" y="6057781"/>
            <a:ext cx="7327424" cy="800219"/>
          </a:xfrm>
          <a:prstGeom prst="rect">
            <a:avLst/>
          </a:prstGeom>
          <a:noFill/>
        </p:spPr>
        <p:txBody>
          <a:bodyPr wrap="square" rtlCol="0">
            <a:spAutoFit/>
          </a:bodyPr>
          <a:lstStyle/>
          <a:p>
            <a:pPr algn="ctr"/>
            <a:r>
              <a:rPr lang="zh-CN" altLang="en-US" sz="1400" b="1" dirty="0">
                <a:solidFill>
                  <a:srgbClr val="333333"/>
                </a:solidFill>
                <a:latin typeface="Helvetica Neue"/>
              </a:rPr>
              <a:t>部分内容来自：</a:t>
            </a:r>
            <a:r>
              <a:rPr lang="en-US" altLang="zh-CN" sz="1400" b="1" i="0" dirty="0" err="1">
                <a:solidFill>
                  <a:srgbClr val="333333"/>
                </a:solidFill>
                <a:effectLst/>
                <a:latin typeface="Helvetica Neue"/>
              </a:rPr>
              <a:t>uCore</a:t>
            </a:r>
            <a:r>
              <a:rPr lang="en-US" altLang="zh-CN" sz="1400" b="1" i="0" dirty="0">
                <a:solidFill>
                  <a:srgbClr val="333333"/>
                </a:solidFill>
                <a:effectLst/>
                <a:latin typeface="Helvetica Neue"/>
              </a:rPr>
              <a:t> OS for LoongArch32 </a:t>
            </a:r>
            <a:r>
              <a:rPr lang="zh-CN" altLang="en-US" sz="1400" b="1" i="0" dirty="0">
                <a:solidFill>
                  <a:srgbClr val="333333"/>
                </a:solidFill>
                <a:effectLst/>
                <a:latin typeface="Helvetica Neue"/>
              </a:rPr>
              <a:t>实验指导书</a:t>
            </a:r>
            <a:r>
              <a:rPr lang="en-US" altLang="zh-CN" sz="1400" b="1" i="0" dirty="0">
                <a:solidFill>
                  <a:srgbClr val="333333"/>
                </a:solidFill>
                <a:effectLst/>
                <a:latin typeface="Helvetica Neue"/>
              </a:rPr>
              <a:t>Lab8</a:t>
            </a:r>
            <a:r>
              <a:rPr lang="zh-CN" altLang="en-US" sz="1400" b="1" i="0" dirty="0">
                <a:solidFill>
                  <a:srgbClr val="333333"/>
                </a:solidFill>
                <a:effectLst/>
                <a:latin typeface="Helvetica Neue"/>
              </a:rPr>
              <a:t>中内容</a:t>
            </a:r>
            <a:endParaRPr lang="en-US" altLang="zh-CN" sz="1400" b="1" i="0" dirty="0">
              <a:solidFill>
                <a:srgbClr val="333333"/>
              </a:solidFill>
              <a:effectLst/>
              <a:latin typeface="Helvetica Neue"/>
            </a:endParaRPr>
          </a:p>
          <a:p>
            <a:pPr algn="ctr"/>
            <a:r>
              <a:rPr lang="en-US" altLang="zh-CN" sz="1400" b="1" i="0" dirty="0">
                <a:solidFill>
                  <a:srgbClr val="333333"/>
                </a:solidFill>
                <a:effectLst/>
                <a:latin typeface="Helvetica Neue"/>
              </a:rPr>
              <a:t>https://cyyself.github.io/ucore_la32_docs/lab8.html</a:t>
            </a:r>
            <a:endParaRPr lang="zh-CN" altLang="en-US" sz="1400" b="1" i="0" dirty="0">
              <a:solidFill>
                <a:srgbClr val="333333"/>
              </a:solidFill>
              <a:effectLst/>
              <a:latin typeface="Helvetica Neue"/>
            </a:endParaRPr>
          </a:p>
          <a:p>
            <a:pPr algn="ctr"/>
            <a:endParaRPr lang="zh-CN" altLang="en-US" dirty="0"/>
          </a:p>
        </p:txBody>
      </p:sp>
      <p:sp>
        <p:nvSpPr>
          <p:cNvPr id="4" name="文本框 3">
            <a:extLst>
              <a:ext uri="{FF2B5EF4-FFF2-40B4-BE49-F238E27FC236}">
                <a16:creationId xmlns:a16="http://schemas.microsoft.com/office/drawing/2014/main" id="{90163868-9A2E-8005-CF68-37FF2B0D7FA6}"/>
              </a:ext>
            </a:extLst>
          </p:cNvPr>
          <p:cNvSpPr txBox="1"/>
          <p:nvPr/>
        </p:nvSpPr>
        <p:spPr>
          <a:xfrm>
            <a:off x="1028418" y="3532908"/>
            <a:ext cx="7263527" cy="461665"/>
          </a:xfrm>
          <a:prstGeom prst="rect">
            <a:avLst/>
          </a:prstGeom>
          <a:noFill/>
        </p:spPr>
        <p:txBody>
          <a:bodyPr wrap="none" rtlCol="0">
            <a:spAutoFit/>
          </a:bodyPr>
          <a:lstStyle/>
          <a:p>
            <a:pPr algn="l"/>
            <a:r>
              <a:rPr lang="zh-CN" altLang="en-US" sz="2400" b="0" i="0" dirty="0">
                <a:solidFill>
                  <a:srgbClr val="203864"/>
                </a:solidFill>
                <a:effectLst/>
                <a:latin typeface="Roboto" panose="02000000000000000000" pitchFamily="2" charset="0"/>
              </a:rPr>
              <a:t>释放某虚地址所在的页并取消对应二级页表项的映射</a:t>
            </a:r>
          </a:p>
        </p:txBody>
      </p:sp>
    </p:spTree>
    <p:extLst>
      <p:ext uri="{BB962C8B-B14F-4D97-AF65-F5344CB8AC3E}">
        <p14:creationId xmlns:p14="http://schemas.microsoft.com/office/powerpoint/2010/main" val="36593070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68312" y="365669"/>
            <a:ext cx="6288876" cy="407893"/>
          </a:xfrm>
          <a:prstGeom prst="rect">
            <a:avLst/>
          </a:prstGeom>
          <a:solidFill>
            <a:schemeClr val="bg1"/>
          </a:solidFill>
        </p:spPr>
        <p:txBody>
          <a:bodyPr vert="horz" wrap="square" lIns="0" tIns="0" rIns="0" bIns="0" rtlCol="0">
            <a:noAutofit/>
          </a:bodyPr>
          <a:lstStyle/>
          <a:p>
            <a:pPr algn="l"/>
            <a:r>
              <a:rPr lang="zh-CN" altLang="en-US" sz="2900" spc="-45" dirty="0">
                <a:solidFill>
                  <a:srgbClr val="002060"/>
                </a:solidFill>
                <a:latin typeface="方正兰亭大黑_GBK" panose="02000000000000000000" pitchFamily="2" charset="-122"/>
                <a:ea typeface="方正兰亭大黑_GBK" panose="02000000000000000000" pitchFamily="2" charset="-122"/>
              </a:rPr>
              <a:t>取消对应二级页表项的映射</a:t>
            </a:r>
          </a:p>
          <a:p>
            <a:pPr marL="12700"/>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26</a:t>
            </a:fld>
            <a:endParaRPr lang="en-US" dirty="0"/>
          </a:p>
        </p:txBody>
      </p:sp>
      <p:sp>
        <p:nvSpPr>
          <p:cNvPr id="8" name="文本框 7">
            <a:extLst>
              <a:ext uri="{FF2B5EF4-FFF2-40B4-BE49-F238E27FC236}">
                <a16:creationId xmlns:a16="http://schemas.microsoft.com/office/drawing/2014/main" id="{8800A592-4CAC-B7C4-D861-E9F212351FBA}"/>
              </a:ext>
            </a:extLst>
          </p:cNvPr>
          <p:cNvSpPr txBox="1"/>
          <p:nvPr/>
        </p:nvSpPr>
        <p:spPr>
          <a:xfrm>
            <a:off x="487732" y="1699334"/>
            <a:ext cx="8168535" cy="4278094"/>
          </a:xfrm>
          <a:prstGeom prst="rect">
            <a:avLst/>
          </a:prstGeom>
          <a:noFill/>
        </p:spPr>
        <p:txBody>
          <a:bodyPr wrap="square">
            <a:spAutoFit/>
          </a:bodyPr>
          <a:lstStyle/>
          <a:p>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当释放一个虚拟内存对应的物理内存页时，需要将此物理内存页对应的</a:t>
            </a:r>
            <a:r>
              <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page</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结构释放，使其能够参与空闲页分配，并且消除虚拟地址和物理地址映射的相关页表项。</a:t>
            </a:r>
            <a:endPar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练习三需要修改</a:t>
            </a:r>
            <a:r>
              <a:rPr lang="en-US" altLang="zh-CN" sz="2400" dirty="0" err="1">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page_remove_pte</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函数，释放虚拟地址</a:t>
            </a:r>
            <a:r>
              <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la</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所在的页，</a:t>
            </a:r>
            <a:r>
              <a:rPr lang="en-US" altLang="zh-CN" sz="2400" dirty="0" err="1">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ptep</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为该页的二级页表项地址。其中释放</a:t>
            </a:r>
            <a:r>
              <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page</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的相关函数在练习一中已经实现，练习三可直接使用。</a:t>
            </a:r>
            <a:endParaRPr lang="en-US" altLang="zh-CN"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400" dirty="0">
              <a:solidFill>
                <a:srgbClr val="000000"/>
              </a:solidFill>
              <a:latin typeface="微软雅黑" panose="020B0503020204020204" pitchFamily="34" charset="-122"/>
              <a:ea typeface="微软雅黑" panose="020B0503020204020204" pitchFamily="34" charset="-122"/>
            </a:endParaRPr>
          </a:p>
          <a:p>
            <a:endParaRPr lang="en-US" altLang="zh-CN" sz="2400" dirty="0">
              <a:solidFill>
                <a:srgbClr val="000000"/>
              </a:solidFill>
              <a:latin typeface="微软雅黑" panose="020B0503020204020204" pitchFamily="34" charset="-122"/>
              <a:ea typeface="微软雅黑" panose="020B0503020204020204" pitchFamily="34" charset="-122"/>
            </a:endParaRPr>
          </a:p>
          <a:p>
            <a:r>
              <a:rPr lang="en-US" altLang="zh-CN" sz="1600" b="0" dirty="0">
                <a:solidFill>
                  <a:srgbClr val="0000FF"/>
                </a:solidFill>
                <a:effectLst/>
                <a:latin typeface="微软雅黑" panose="020B0503020204020204" pitchFamily="34" charset="-122"/>
                <a:ea typeface="微软雅黑" panose="020B0503020204020204" pitchFamily="34" charset="-122"/>
              </a:rPr>
              <a:t>static</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a:solidFill>
                  <a:srgbClr val="0000FF"/>
                </a:solidFill>
                <a:effectLst/>
                <a:latin typeface="微软雅黑" panose="020B0503020204020204" pitchFamily="34" charset="-122"/>
                <a:ea typeface="微软雅黑" panose="020B0503020204020204" pitchFamily="34" charset="-122"/>
              </a:rPr>
              <a:t>inline</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a:solidFill>
                  <a:srgbClr val="0000FF"/>
                </a:solidFill>
                <a:effectLst/>
                <a:latin typeface="微软雅黑" panose="020B0503020204020204" pitchFamily="34" charset="-122"/>
                <a:ea typeface="微软雅黑" panose="020B0503020204020204" pitchFamily="34" charset="-122"/>
              </a:rPr>
              <a:t>void</a:t>
            </a:r>
            <a:endParaRPr lang="en-US" altLang="zh-CN" sz="1600" b="0" dirty="0">
              <a:solidFill>
                <a:srgbClr val="000000"/>
              </a:solidFill>
              <a:effectLst/>
              <a:latin typeface="微软雅黑" panose="020B0503020204020204" pitchFamily="34" charset="-122"/>
              <a:ea typeface="微软雅黑" panose="020B0503020204020204" pitchFamily="34" charset="-122"/>
            </a:endParaRPr>
          </a:p>
          <a:p>
            <a:r>
              <a:rPr lang="en-US" altLang="zh-CN" sz="1600" b="0" dirty="0" err="1">
                <a:solidFill>
                  <a:srgbClr val="795E26"/>
                </a:solidFill>
                <a:effectLst/>
                <a:latin typeface="微软雅黑" panose="020B0503020204020204" pitchFamily="34" charset="-122"/>
                <a:ea typeface="微软雅黑" panose="020B0503020204020204" pitchFamily="34" charset="-122"/>
              </a:rPr>
              <a:t>page_remove_pte</a:t>
            </a:r>
            <a:r>
              <a:rPr lang="en-US" altLang="zh-CN" sz="1600" b="0" dirty="0">
                <a:solidFill>
                  <a:srgbClr val="000000"/>
                </a:solidFill>
                <a:effectLst/>
                <a:latin typeface="微软雅黑" panose="020B0503020204020204" pitchFamily="34" charset="-122"/>
                <a:ea typeface="微软雅黑" panose="020B0503020204020204" pitchFamily="34" charset="-122"/>
              </a:rPr>
              <a:t>(</a:t>
            </a:r>
            <a:r>
              <a:rPr lang="en-US" altLang="zh-CN" sz="1600" b="0" dirty="0" err="1">
                <a:solidFill>
                  <a:srgbClr val="267F99"/>
                </a:solidFill>
                <a:effectLst/>
                <a:latin typeface="微软雅黑" panose="020B0503020204020204" pitchFamily="34" charset="-122"/>
                <a:ea typeface="微软雅黑" panose="020B0503020204020204" pitchFamily="34" charset="-122"/>
              </a:rPr>
              <a:t>pde_t</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err="1">
                <a:solidFill>
                  <a:srgbClr val="001080"/>
                </a:solidFill>
                <a:effectLst/>
                <a:latin typeface="微软雅黑" panose="020B0503020204020204" pitchFamily="34" charset="-122"/>
                <a:ea typeface="微软雅黑" panose="020B0503020204020204" pitchFamily="34" charset="-122"/>
              </a:rPr>
              <a:t>pgdir</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err="1">
                <a:solidFill>
                  <a:srgbClr val="267F99"/>
                </a:solidFill>
                <a:effectLst/>
                <a:latin typeface="微软雅黑" panose="020B0503020204020204" pitchFamily="34" charset="-122"/>
                <a:ea typeface="微软雅黑" panose="020B0503020204020204" pitchFamily="34" charset="-122"/>
              </a:rPr>
              <a:t>uintptr_t</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a:solidFill>
                  <a:srgbClr val="001080"/>
                </a:solidFill>
                <a:effectLst/>
                <a:latin typeface="微软雅黑" panose="020B0503020204020204" pitchFamily="34" charset="-122"/>
                <a:ea typeface="微软雅黑" panose="020B0503020204020204" pitchFamily="34" charset="-122"/>
              </a:rPr>
              <a:t>la</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err="1">
                <a:solidFill>
                  <a:srgbClr val="267F99"/>
                </a:solidFill>
                <a:effectLst/>
                <a:latin typeface="微软雅黑" panose="020B0503020204020204" pitchFamily="34" charset="-122"/>
                <a:ea typeface="微软雅黑" panose="020B0503020204020204" pitchFamily="34" charset="-122"/>
              </a:rPr>
              <a:t>pte_t</a:t>
            </a:r>
            <a:r>
              <a:rPr lang="en-US" altLang="zh-CN" sz="1600" b="0" dirty="0">
                <a:solidFill>
                  <a:srgbClr val="000000"/>
                </a:solidFill>
                <a:effectLst/>
                <a:latin typeface="微软雅黑" panose="020B0503020204020204" pitchFamily="34" charset="-122"/>
                <a:ea typeface="微软雅黑" panose="020B0503020204020204" pitchFamily="34" charset="-122"/>
              </a:rPr>
              <a:t> *</a:t>
            </a:r>
            <a:r>
              <a:rPr lang="en-US" altLang="zh-CN" sz="1600" b="0" dirty="0" err="1">
                <a:solidFill>
                  <a:srgbClr val="001080"/>
                </a:solidFill>
                <a:effectLst/>
                <a:latin typeface="微软雅黑" panose="020B0503020204020204" pitchFamily="34" charset="-122"/>
                <a:ea typeface="微软雅黑" panose="020B0503020204020204" pitchFamily="34" charset="-122"/>
              </a:rPr>
              <a:t>ptep</a:t>
            </a:r>
            <a:r>
              <a:rPr lang="en-US" altLang="zh-CN" sz="1600" b="0" dirty="0">
                <a:solidFill>
                  <a:srgbClr val="000000"/>
                </a:solidFill>
                <a:effectLst/>
                <a:latin typeface="微软雅黑" panose="020B0503020204020204" pitchFamily="34" charset="-122"/>
                <a:ea typeface="微软雅黑" panose="020B0503020204020204" pitchFamily="34" charset="-122"/>
              </a:rPr>
              <a:t>) </a:t>
            </a:r>
            <a:endParaRPr lang="zh-CN" altLang="en-US" sz="1600" dirty="0">
              <a:latin typeface="微软雅黑" panose="020B0503020204020204" pitchFamily="34" charset="-122"/>
              <a:ea typeface="微软雅黑" panose="020B0503020204020204" pitchFamily="34" charset="-122"/>
            </a:endParaRPr>
          </a:p>
          <a:p>
            <a:endParaRPr lang="en-US" altLang="zh-CN" sz="2400" dirty="0">
              <a:solidFill>
                <a:srgbClr val="00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213156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68312" y="365669"/>
            <a:ext cx="6288876" cy="407893"/>
          </a:xfrm>
          <a:prstGeom prst="rect">
            <a:avLst/>
          </a:prstGeom>
          <a:solidFill>
            <a:schemeClr val="bg1"/>
          </a:solidFill>
        </p:spPr>
        <p:txBody>
          <a:bodyPr vert="horz" wrap="square" lIns="0" tIns="0" rIns="0" bIns="0" rtlCol="0">
            <a:noAutofit/>
          </a:bodyPr>
          <a:lstStyle/>
          <a:p>
            <a:pPr algn="l"/>
            <a:r>
              <a:rPr lang="zh-CN" altLang="en-US" sz="2900" spc="-45" dirty="0">
                <a:solidFill>
                  <a:srgbClr val="002060"/>
                </a:solidFill>
                <a:latin typeface="方正兰亭大黑_GBK" panose="02000000000000000000" pitchFamily="2" charset="-122"/>
                <a:ea typeface="方正兰亭大黑_GBK" panose="02000000000000000000" pitchFamily="2" charset="-122"/>
              </a:rPr>
              <a:t>取消对应二级页表项的映射</a:t>
            </a:r>
          </a:p>
          <a:p>
            <a:pPr marL="12700"/>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27</a:t>
            </a:fld>
            <a:endParaRPr lang="en-US" dirty="0"/>
          </a:p>
        </p:txBody>
      </p:sp>
      <p:sp>
        <p:nvSpPr>
          <p:cNvPr id="4" name="文本框 3">
            <a:extLst>
              <a:ext uri="{FF2B5EF4-FFF2-40B4-BE49-F238E27FC236}">
                <a16:creationId xmlns:a16="http://schemas.microsoft.com/office/drawing/2014/main" id="{707B4F1C-4DC1-01ED-3139-588FEE49EF0E}"/>
              </a:ext>
            </a:extLst>
          </p:cNvPr>
          <p:cNvSpPr txBox="1"/>
          <p:nvPr/>
        </p:nvSpPr>
        <p:spPr>
          <a:xfrm>
            <a:off x="376238" y="1582340"/>
            <a:ext cx="7659278" cy="3970318"/>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static</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inline</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void</a:t>
            </a:r>
            <a:endParaRPr lang="en-US" altLang="zh-CN" b="0" dirty="0">
              <a:solidFill>
                <a:srgbClr val="000000"/>
              </a:solidFill>
              <a:effectLst/>
              <a:latin typeface="Consolas" panose="020B0609020204030204" pitchFamily="49" charset="0"/>
            </a:endParaRPr>
          </a:p>
          <a:p>
            <a:r>
              <a:rPr lang="en-US" altLang="zh-CN" b="0" dirty="0" err="1">
                <a:solidFill>
                  <a:srgbClr val="795E26"/>
                </a:solidFill>
                <a:effectLst/>
                <a:latin typeface="Consolas" panose="020B0609020204030204" pitchFamily="49" charset="0"/>
              </a:rPr>
              <a:t>page_remove_pte</a:t>
            </a:r>
            <a:r>
              <a:rPr lang="en-US" altLang="zh-CN" b="0" dirty="0">
                <a:solidFill>
                  <a:srgbClr val="000000"/>
                </a:solidFill>
                <a:effectLst/>
                <a:latin typeface="Consolas" panose="020B0609020204030204" pitchFamily="49" charset="0"/>
              </a:rPr>
              <a:t>(</a:t>
            </a:r>
            <a:r>
              <a:rPr lang="en-US" altLang="zh-CN" b="0" dirty="0" err="1">
                <a:solidFill>
                  <a:srgbClr val="267F99"/>
                </a:solidFill>
                <a:effectLst/>
                <a:latin typeface="Consolas" panose="020B0609020204030204" pitchFamily="49" charset="0"/>
              </a:rPr>
              <a:t>pde_t</a:t>
            </a:r>
            <a:r>
              <a:rPr lang="en-US" altLang="zh-CN" b="0" dirty="0">
                <a:solidFill>
                  <a:srgbClr val="000000"/>
                </a:solidFill>
                <a:effectLst/>
                <a:latin typeface="Consolas" panose="020B0609020204030204" pitchFamily="49" charset="0"/>
              </a:rPr>
              <a:t> *</a:t>
            </a:r>
            <a:r>
              <a:rPr lang="en-US" altLang="zh-CN" b="0" dirty="0" err="1">
                <a:solidFill>
                  <a:srgbClr val="001080"/>
                </a:solidFill>
                <a:effectLst/>
                <a:latin typeface="Consolas" panose="020B0609020204030204" pitchFamily="49" charset="0"/>
              </a:rPr>
              <a:t>pgdir</a:t>
            </a:r>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uintptr_t</a:t>
            </a:r>
            <a:r>
              <a:rPr lang="en-US" altLang="zh-CN" b="0" dirty="0">
                <a:solidFill>
                  <a:srgbClr val="000000"/>
                </a:solidFill>
                <a:effectLst/>
                <a:latin typeface="Consolas" panose="020B0609020204030204" pitchFamily="49" charset="0"/>
              </a:rPr>
              <a:t> </a:t>
            </a:r>
            <a:r>
              <a:rPr lang="en-US" altLang="zh-CN" b="0" dirty="0">
                <a:solidFill>
                  <a:srgbClr val="001080"/>
                </a:solidFill>
                <a:effectLst/>
                <a:latin typeface="Consolas" panose="020B0609020204030204" pitchFamily="49" charset="0"/>
              </a:rPr>
              <a:t>la</a:t>
            </a:r>
            <a:r>
              <a:rPr lang="en-US" altLang="zh-CN" b="0" dirty="0">
                <a:solidFill>
                  <a:srgbClr val="000000"/>
                </a:solidFill>
                <a:effectLst/>
                <a:latin typeface="Consolas" panose="020B0609020204030204" pitchFamily="49" charset="0"/>
              </a:rPr>
              <a:t>, </a:t>
            </a:r>
            <a:r>
              <a:rPr lang="en-US" altLang="zh-CN" b="0" dirty="0" err="1">
                <a:solidFill>
                  <a:srgbClr val="267F99"/>
                </a:solidFill>
                <a:effectLst/>
                <a:latin typeface="Consolas" panose="020B0609020204030204" pitchFamily="49" charset="0"/>
              </a:rPr>
              <a:t>pte_t</a:t>
            </a:r>
            <a:r>
              <a:rPr lang="en-US" altLang="zh-CN" b="0" dirty="0">
                <a:solidFill>
                  <a:srgbClr val="000000"/>
                </a:solidFill>
                <a:effectLst/>
                <a:latin typeface="Consolas" panose="020B0609020204030204" pitchFamily="49" charset="0"/>
              </a:rPr>
              <a:t> *</a:t>
            </a:r>
            <a:r>
              <a:rPr lang="en-US" altLang="zh-CN" b="0" dirty="0" err="1">
                <a:solidFill>
                  <a:srgbClr val="001080"/>
                </a:solidFill>
                <a:effectLst/>
                <a:latin typeface="Consolas" panose="020B0609020204030204" pitchFamily="49" charset="0"/>
              </a:rPr>
              <a:t>ptep</a:t>
            </a:r>
            <a:r>
              <a:rPr lang="en-US" altLang="zh-CN" b="0" dirty="0">
                <a:solidFill>
                  <a:srgbClr val="000000"/>
                </a:solidFill>
                <a:effectLst/>
                <a:latin typeface="Consolas" panose="020B0609020204030204" pitchFamily="49" charset="0"/>
              </a:rPr>
              <a:t>) {</a:t>
            </a:r>
          </a:p>
          <a:p>
            <a:r>
              <a:rPr lang="en-US" altLang="zh-CN" b="0" dirty="0">
                <a:solidFill>
                  <a:srgbClr val="AF00DB"/>
                </a:solidFill>
                <a:effectLst/>
                <a:latin typeface="Consolas" panose="020B0609020204030204" pitchFamily="49" charset="0"/>
              </a:rPr>
              <a:t>#ifdef</a:t>
            </a:r>
            <a:r>
              <a:rPr lang="en-US" altLang="zh-CN" b="0" dirty="0">
                <a:solidFill>
                  <a:srgbClr val="0000FF"/>
                </a:solidFill>
                <a:effectLst/>
                <a:latin typeface="Consolas" panose="020B0609020204030204" pitchFamily="49" charset="0"/>
              </a:rPr>
              <a:t> LAB2_EX3</a:t>
            </a:r>
            <a:endParaRPr lang="en-US" altLang="zh-CN" b="0" dirty="0">
              <a:solidFill>
                <a:srgbClr val="000000"/>
              </a:solidFill>
              <a:effectLst/>
              <a:latin typeface="Consolas" panose="020B0609020204030204" pitchFamily="49" charset="0"/>
            </a:endParaRP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ptep</a:t>
            </a:r>
            <a:r>
              <a:rPr lang="en-US" altLang="zh-CN" b="0" dirty="0">
                <a:solidFill>
                  <a:srgbClr val="000000"/>
                </a:solidFill>
                <a:effectLst/>
                <a:latin typeface="Consolas" panose="020B0609020204030204" pitchFamily="49" charset="0"/>
              </a:rPr>
              <a:t> &amp;&amp; (*</a:t>
            </a:r>
            <a:r>
              <a:rPr lang="en-US" altLang="zh-CN" b="0" dirty="0" err="1">
                <a:solidFill>
                  <a:srgbClr val="000000"/>
                </a:solidFill>
                <a:effectLst/>
                <a:latin typeface="Consolas" panose="020B0609020204030204" pitchFamily="49" charset="0"/>
              </a:rPr>
              <a:t>ptep</a:t>
            </a:r>
            <a:r>
              <a:rPr lang="en-US" altLang="zh-CN" b="0" dirty="0">
                <a:solidFill>
                  <a:srgbClr val="000000"/>
                </a:solidFill>
                <a:effectLst/>
                <a:latin typeface="Consolas" panose="020B0609020204030204" pitchFamily="49" charset="0"/>
              </a:rPr>
              <a:t> &amp; PTE_P)) {</a:t>
            </a:r>
          </a:p>
          <a:p>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struct</a:t>
            </a:r>
            <a:r>
              <a:rPr lang="en-US" altLang="zh-CN" b="0" dirty="0">
                <a:solidFill>
                  <a:srgbClr val="000000"/>
                </a:solidFill>
                <a:effectLst/>
                <a:latin typeface="Consolas" panose="020B0609020204030204" pitchFamily="49" charset="0"/>
              </a:rPr>
              <a:t> Page *page = </a:t>
            </a:r>
            <a:r>
              <a:rPr lang="en-US" altLang="zh-CN" b="0" dirty="0">
                <a:solidFill>
                  <a:srgbClr val="795E26"/>
                </a:solidFill>
                <a:effectLst/>
                <a:latin typeface="Consolas" panose="020B0609020204030204" pitchFamily="49" charset="0"/>
              </a:rPr>
              <a:t>pte2page</a:t>
            </a:r>
            <a:r>
              <a:rPr lang="en-US" altLang="zh-CN" b="0" dirty="0">
                <a:solidFill>
                  <a:srgbClr val="000000"/>
                </a:solidFill>
                <a:effectLst/>
                <a:latin typeface="Consolas" panose="020B0609020204030204" pitchFamily="49" charset="0"/>
              </a:rPr>
              <a:t>(*</a:t>
            </a:r>
            <a:r>
              <a:rPr lang="en-US" altLang="zh-CN" b="0" dirty="0" err="1">
                <a:solidFill>
                  <a:srgbClr val="000000"/>
                </a:solidFill>
                <a:effectLst/>
                <a:latin typeface="Consolas" panose="020B0609020204030204" pitchFamily="49" charset="0"/>
              </a:rPr>
              <a:t>ptep</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page_ref_dec</a:t>
            </a:r>
            <a:r>
              <a:rPr lang="en-US" altLang="zh-CN" b="0" dirty="0">
                <a:solidFill>
                  <a:srgbClr val="000000"/>
                </a:solidFill>
                <a:effectLst/>
                <a:latin typeface="Consolas" panose="020B0609020204030204" pitchFamily="49" charset="0"/>
              </a:rPr>
              <a:t>(page);</a:t>
            </a:r>
          </a:p>
          <a:p>
            <a:r>
              <a:rPr lang="en-US" altLang="zh-CN" b="0" dirty="0">
                <a:solidFill>
                  <a:srgbClr val="000000"/>
                </a:solidFill>
                <a:effectLst/>
                <a:latin typeface="Consolas" panose="020B0609020204030204" pitchFamily="49" charset="0"/>
              </a:rPr>
              <a:t>    </a:t>
            </a:r>
            <a:r>
              <a:rPr lang="en-US" altLang="zh-CN" b="0" dirty="0">
                <a:solidFill>
                  <a:srgbClr val="AF00DB"/>
                </a:solidFill>
                <a:effectLst/>
                <a:latin typeface="Consolas" panose="020B0609020204030204" pitchFamily="49" charset="0"/>
              </a:rPr>
              <a:t>if</a:t>
            </a:r>
            <a:r>
              <a:rPr lang="en-US" altLang="zh-CN" b="0" dirty="0">
                <a:solidFill>
                  <a:srgbClr val="000000"/>
                </a:solidFill>
                <a:effectLst/>
                <a:latin typeface="Consolas" panose="020B0609020204030204" pitchFamily="49" charset="0"/>
              </a:rPr>
              <a:t>(</a:t>
            </a:r>
            <a:r>
              <a:rPr lang="en-US" altLang="zh-CN" b="0" dirty="0" err="1">
                <a:solidFill>
                  <a:srgbClr val="795E26"/>
                </a:solidFill>
                <a:effectLst/>
                <a:latin typeface="Consolas" panose="020B0609020204030204" pitchFamily="49" charset="0"/>
              </a:rPr>
              <a:t>page_ref</a:t>
            </a:r>
            <a:r>
              <a:rPr lang="en-US" altLang="zh-CN" b="0" dirty="0">
                <a:solidFill>
                  <a:srgbClr val="000000"/>
                </a:solidFill>
                <a:effectLst/>
                <a:latin typeface="Consolas" panose="020B0609020204030204" pitchFamily="49" charset="0"/>
              </a:rPr>
              <a:t>(page) ==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free_page</a:t>
            </a:r>
            <a:r>
              <a:rPr lang="en-US" altLang="zh-CN" b="0" dirty="0">
                <a:solidFill>
                  <a:srgbClr val="000000"/>
                </a:solidFill>
                <a:effectLst/>
                <a:latin typeface="Consolas" panose="020B0609020204030204" pitchFamily="49" charset="0"/>
              </a:rPr>
              <a:t>(page);</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000000"/>
                </a:solidFill>
                <a:effectLst/>
                <a:latin typeface="Consolas" panose="020B0609020204030204" pitchFamily="49" charset="0"/>
              </a:rPr>
              <a:t>ptep</a:t>
            </a:r>
            <a:r>
              <a:rPr lang="en-US" altLang="zh-CN" b="0" dirty="0">
                <a:solidFill>
                  <a:srgbClr val="000000"/>
                </a:solidFill>
                <a:effectLst/>
                <a:latin typeface="Consolas" panose="020B0609020204030204" pitchFamily="49" charset="0"/>
              </a:rPr>
              <a:t> =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tlb_invalidate_all</a:t>
            </a:r>
            <a:r>
              <a:rPr lang="en-US" altLang="zh-CN" b="0" dirty="0">
                <a:solidFill>
                  <a:srgbClr val="000000"/>
                </a:solidFill>
                <a:effectLst/>
                <a:latin typeface="Consolas" panose="020B0609020204030204" pitchFamily="49" charset="0"/>
              </a:rPr>
              <a:t>();</a:t>
            </a:r>
          </a:p>
          <a:p>
            <a:endParaRPr lang="en-US" altLang="zh-CN" b="0" dirty="0">
              <a:solidFill>
                <a:srgbClr val="000000"/>
              </a:solidFill>
              <a:effectLst/>
              <a:latin typeface="Consolas" panose="020B0609020204030204" pitchFamily="49" charset="0"/>
            </a:endParaRPr>
          </a:p>
          <a:p>
            <a:r>
              <a:rPr lang="en-US" altLang="zh-CN" dirty="0">
                <a:solidFill>
                  <a:srgbClr val="000000"/>
                </a:solidFill>
                <a:latin typeface="Consolas" panose="020B0609020204030204" pitchFamily="49" charset="0"/>
              </a:rPr>
              <a:t>}</a:t>
            </a:r>
            <a:endParaRPr lang="en-US" altLang="zh-CN" b="0" dirty="0">
              <a:solidFill>
                <a:srgbClr val="000000"/>
              </a:solidFill>
              <a:effectLst/>
              <a:latin typeface="Consolas" panose="020B0609020204030204" pitchFamily="49" charset="0"/>
            </a:endParaRPr>
          </a:p>
        </p:txBody>
      </p:sp>
      <p:sp>
        <p:nvSpPr>
          <p:cNvPr id="12" name="矩形 11">
            <a:extLst>
              <a:ext uri="{FF2B5EF4-FFF2-40B4-BE49-F238E27FC236}">
                <a16:creationId xmlns:a16="http://schemas.microsoft.com/office/drawing/2014/main" id="{63CC7A42-3822-7089-A6B1-DEF83482AEC0}"/>
              </a:ext>
            </a:extLst>
          </p:cNvPr>
          <p:cNvSpPr/>
          <p:nvPr/>
        </p:nvSpPr>
        <p:spPr>
          <a:xfrm>
            <a:off x="468312" y="2432118"/>
            <a:ext cx="5084076" cy="1994238"/>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3" name="文本框 12">
            <a:extLst>
              <a:ext uri="{FF2B5EF4-FFF2-40B4-BE49-F238E27FC236}">
                <a16:creationId xmlns:a16="http://schemas.microsoft.com/office/drawing/2014/main" id="{CDDD6800-CC25-6FE1-55DB-6D621103B96D}"/>
              </a:ext>
            </a:extLst>
          </p:cNvPr>
          <p:cNvSpPr txBox="1"/>
          <p:nvPr/>
        </p:nvSpPr>
        <p:spPr>
          <a:xfrm>
            <a:off x="6762754" y="2274838"/>
            <a:ext cx="2301624" cy="2308324"/>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如果此页表项有效的话，通过</a:t>
            </a:r>
            <a:r>
              <a:rPr lang="en-US" altLang="zh-CN" dirty="0">
                <a:latin typeface="微软雅黑" panose="020B0503020204020204" pitchFamily="34" charset="-122"/>
                <a:ea typeface="微软雅黑" panose="020B0503020204020204" pitchFamily="34" charset="-122"/>
              </a:rPr>
              <a:t>pte2page</a:t>
            </a:r>
            <a:r>
              <a:rPr lang="zh-CN" altLang="en-US" dirty="0">
                <a:latin typeface="微软雅黑" panose="020B0503020204020204" pitchFamily="34" charset="-122"/>
                <a:ea typeface="微软雅黑" panose="020B0503020204020204" pitchFamily="34" charset="-122"/>
              </a:rPr>
              <a:t>函数得到它对应的</a:t>
            </a:r>
            <a:r>
              <a:rPr lang="en-US" altLang="zh-CN" dirty="0">
                <a:latin typeface="微软雅黑" panose="020B0503020204020204" pitchFamily="34" charset="-122"/>
                <a:ea typeface="微软雅黑" panose="020B0503020204020204" pitchFamily="34" charset="-122"/>
              </a:rPr>
              <a:t>page</a:t>
            </a:r>
            <a:r>
              <a:rPr lang="zh-CN" altLang="en-US" dirty="0">
                <a:latin typeface="微软雅黑" panose="020B0503020204020204" pitchFamily="34" charset="-122"/>
                <a:ea typeface="微软雅黑" panose="020B0503020204020204" pitchFamily="34" charset="-122"/>
              </a:rPr>
              <a:t>结构，将其引用数目减一，若引用数目为</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，则将其释放。最后将其二级页表项置</a:t>
            </a:r>
            <a:r>
              <a:rPr lang="en-US" altLang="zh-CN" dirty="0">
                <a:latin typeface="微软雅黑" panose="020B0503020204020204" pitchFamily="34" charset="-122"/>
                <a:ea typeface="微软雅黑" panose="020B0503020204020204" pitchFamily="34" charset="-122"/>
              </a:rPr>
              <a:t>0</a:t>
            </a:r>
            <a:r>
              <a:rPr lang="zh-CN" altLang="en-US" dirty="0">
                <a:latin typeface="微软雅黑" panose="020B0503020204020204" pitchFamily="34" charset="-122"/>
                <a:ea typeface="微软雅黑" panose="020B0503020204020204" pitchFamily="34" charset="-122"/>
              </a:rPr>
              <a:t>。</a:t>
            </a:r>
          </a:p>
        </p:txBody>
      </p:sp>
      <p:cxnSp>
        <p:nvCxnSpPr>
          <p:cNvPr id="15" name="直接连接符 14">
            <a:extLst>
              <a:ext uri="{FF2B5EF4-FFF2-40B4-BE49-F238E27FC236}">
                <a16:creationId xmlns:a16="http://schemas.microsoft.com/office/drawing/2014/main" id="{87958AB4-D474-DEAA-0393-74375D621F9E}"/>
              </a:ext>
            </a:extLst>
          </p:cNvPr>
          <p:cNvCxnSpPr>
            <a:cxnSpLocks/>
            <a:stCxn id="12" idx="3"/>
            <a:endCxn id="13" idx="1"/>
          </p:cNvCxnSpPr>
          <p:nvPr/>
        </p:nvCxnSpPr>
        <p:spPr>
          <a:xfrm flipV="1">
            <a:off x="5552388" y="3429000"/>
            <a:ext cx="1210366" cy="23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A1A6BA11-68B3-A149-17F8-67E03F125585}"/>
              </a:ext>
            </a:extLst>
          </p:cNvPr>
          <p:cNvSpPr/>
          <p:nvPr/>
        </p:nvSpPr>
        <p:spPr>
          <a:xfrm>
            <a:off x="468312" y="4518926"/>
            <a:ext cx="5084076" cy="543268"/>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20" name="文本框 19">
            <a:extLst>
              <a:ext uri="{FF2B5EF4-FFF2-40B4-BE49-F238E27FC236}">
                <a16:creationId xmlns:a16="http://schemas.microsoft.com/office/drawing/2014/main" id="{CB9498B8-4735-A3C8-84BF-4477904E7A37}"/>
              </a:ext>
            </a:extLst>
          </p:cNvPr>
          <p:cNvSpPr txBox="1"/>
          <p:nvPr/>
        </p:nvSpPr>
        <p:spPr>
          <a:xfrm>
            <a:off x="6649632" y="5084970"/>
            <a:ext cx="2301624"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由于页表被改变了，因此需要将</a:t>
            </a:r>
            <a:r>
              <a:rPr lang="en-US" altLang="zh-CN" dirty="0">
                <a:latin typeface="微软雅黑" panose="020B0503020204020204" pitchFamily="34" charset="-122"/>
                <a:ea typeface="微软雅黑" panose="020B0503020204020204" pitchFamily="34" charset="-122"/>
              </a:rPr>
              <a:t>TLB</a:t>
            </a:r>
            <a:r>
              <a:rPr lang="zh-CN" altLang="en-US" dirty="0">
                <a:latin typeface="微软雅黑" panose="020B0503020204020204" pitchFamily="34" charset="-122"/>
                <a:ea typeface="微软雅黑" panose="020B0503020204020204" pitchFamily="34" charset="-122"/>
              </a:rPr>
              <a:t>失效。</a:t>
            </a:r>
          </a:p>
        </p:txBody>
      </p:sp>
      <p:cxnSp>
        <p:nvCxnSpPr>
          <p:cNvPr id="24" name="直接连接符 23">
            <a:extLst>
              <a:ext uri="{FF2B5EF4-FFF2-40B4-BE49-F238E27FC236}">
                <a16:creationId xmlns:a16="http://schemas.microsoft.com/office/drawing/2014/main" id="{9EE07F8A-E8F2-DC50-A95E-94A77041EF40}"/>
              </a:ext>
            </a:extLst>
          </p:cNvPr>
          <p:cNvCxnSpPr>
            <a:stCxn id="19" idx="3"/>
            <a:endCxn id="20" idx="1"/>
          </p:cNvCxnSpPr>
          <p:nvPr/>
        </p:nvCxnSpPr>
        <p:spPr>
          <a:xfrm>
            <a:off x="5552388" y="4790560"/>
            <a:ext cx="1097244" cy="6175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7209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68312" y="332625"/>
            <a:ext cx="6288876" cy="407893"/>
          </a:xfrm>
          <a:prstGeom prst="rect">
            <a:avLst/>
          </a:prstGeom>
          <a:solidFill>
            <a:schemeClr val="bg1"/>
          </a:solidFill>
        </p:spPr>
        <p:txBody>
          <a:bodyPr vert="horz" wrap="square" lIns="0" tIns="0" rIns="0" bIns="0" rtlCol="0">
            <a:noAutofit/>
          </a:bodyPr>
          <a:lstStyle/>
          <a:p>
            <a:pPr marL="12700"/>
            <a:r>
              <a:rPr lang="zh-CN" altLang="en-US" sz="2900" spc="-45" dirty="0">
                <a:solidFill>
                  <a:srgbClr val="002060"/>
                </a:solidFill>
                <a:latin typeface="方正兰亭大黑_GBK" panose="02000000000000000000" pitchFamily="2" charset="-122"/>
                <a:ea typeface="方正兰亭大黑_GBK" panose="02000000000000000000" pitchFamily="2" charset="-122"/>
              </a:rPr>
              <a:t>练习结果</a:t>
            </a:r>
          </a:p>
          <a:p>
            <a:pPr marL="12700">
              <a:lnSpc>
                <a:spcPct val="100000"/>
              </a:lnSpc>
            </a:pPr>
            <a:endParaRPr lang="zh-CN" altLang="en-US" sz="2900" spc="-45" dirty="0">
              <a:solidFill>
                <a:srgbClr val="002060"/>
              </a:solidFill>
              <a:latin typeface="方正兰亭大黑_GBK" panose="02000000000000000000" pitchFamily="2" charset="-122"/>
              <a:ea typeface="方正兰亭大黑_GBK" panose="02000000000000000000" pitchFamily="2" charset="-122"/>
            </a:endParaRP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28</a:t>
            </a:fld>
            <a:endParaRPr lang="en-US" dirty="0"/>
          </a:p>
        </p:txBody>
      </p:sp>
      <p:pic>
        <p:nvPicPr>
          <p:cNvPr id="9" name="图片 8">
            <a:extLst>
              <a:ext uri="{FF2B5EF4-FFF2-40B4-BE49-F238E27FC236}">
                <a16:creationId xmlns:a16="http://schemas.microsoft.com/office/drawing/2014/main" id="{DA64E446-67CE-CD79-E8BF-EF6C0269EF04}"/>
              </a:ext>
            </a:extLst>
          </p:cNvPr>
          <p:cNvPicPr>
            <a:picLocks noChangeAspect="1"/>
          </p:cNvPicPr>
          <p:nvPr/>
        </p:nvPicPr>
        <p:blipFill>
          <a:blip r:embed="rId3"/>
          <a:stretch>
            <a:fillRect/>
          </a:stretch>
        </p:blipFill>
        <p:spPr>
          <a:xfrm>
            <a:off x="2278093" y="2572276"/>
            <a:ext cx="5191125" cy="3743325"/>
          </a:xfrm>
          <a:prstGeom prst="rect">
            <a:avLst/>
          </a:prstGeom>
        </p:spPr>
      </p:pic>
      <p:sp>
        <p:nvSpPr>
          <p:cNvPr id="3" name="文本框 2">
            <a:extLst>
              <a:ext uri="{FF2B5EF4-FFF2-40B4-BE49-F238E27FC236}">
                <a16:creationId xmlns:a16="http://schemas.microsoft.com/office/drawing/2014/main" id="{92C4C432-FD30-24D0-DEC7-8BED880E6A8C}"/>
              </a:ext>
            </a:extLst>
          </p:cNvPr>
          <p:cNvSpPr txBox="1"/>
          <p:nvPr/>
        </p:nvSpPr>
        <p:spPr>
          <a:xfrm>
            <a:off x="610484" y="1305612"/>
            <a:ext cx="7837777" cy="830997"/>
          </a:xfrm>
          <a:prstGeom prst="rect">
            <a:avLst/>
          </a:prstGeom>
          <a:noFill/>
        </p:spPr>
        <p:txBody>
          <a:bodyPr wrap="square">
            <a:spAutoFit/>
          </a:bodyPr>
          <a:lstStyle/>
          <a:p>
            <a:r>
              <a:rPr lang="zh-CN" altLang="en-US" sz="2400" b="1"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在完成了以上的三个练习之后，取消掉</a:t>
            </a:r>
            <a:r>
              <a:rPr lang="en-US" altLang="zh-CN" sz="2400" b="1" dirty="0" err="1">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Makefile</a:t>
            </a:r>
            <a:r>
              <a:rPr lang="zh-CN" altLang="en-US" sz="2400" b="1"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中</a:t>
            </a:r>
            <a:r>
              <a:rPr lang="en-US" altLang="zh-CN" sz="2400" b="1"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LAB2</a:t>
            </a:r>
            <a:r>
              <a:rPr lang="zh-CN" altLang="en-US" sz="2400" b="1"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的注释，运行</a:t>
            </a:r>
            <a:r>
              <a:rPr lang="en-US" altLang="zh-CN" sz="2400" b="1" dirty="0" err="1">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ucore</a:t>
            </a:r>
            <a:r>
              <a:rPr lang="zh-CN" altLang="en-US" sz="2400" b="1"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会生成以下的结果：</a:t>
            </a:r>
            <a:endParaRPr lang="en-US" altLang="zh-CN" sz="2400" b="1" dirty="0">
              <a:solidFill>
                <a:srgbClr val="000000"/>
              </a:solidFill>
              <a:latin typeface="微软雅黑" panose="020B0503020204020204" pitchFamily="34" charset="-122"/>
              <a:ea typeface="微软雅黑" panose="020B0503020204020204" pitchFamily="34" charset="-122"/>
            </a:endParaRPr>
          </a:p>
        </p:txBody>
      </p:sp>
      <p:sp>
        <p:nvSpPr>
          <p:cNvPr id="7" name="矩形 6">
            <a:extLst>
              <a:ext uri="{FF2B5EF4-FFF2-40B4-BE49-F238E27FC236}">
                <a16:creationId xmlns:a16="http://schemas.microsoft.com/office/drawing/2014/main" id="{7DEAE628-C02B-C2AD-9FE5-C806AC529553}"/>
              </a:ext>
            </a:extLst>
          </p:cNvPr>
          <p:cNvSpPr/>
          <p:nvPr/>
        </p:nvSpPr>
        <p:spPr>
          <a:xfrm>
            <a:off x="2177592" y="5023047"/>
            <a:ext cx="2743200" cy="529341"/>
          </a:xfrm>
          <a:prstGeom prst="rect">
            <a:avLst/>
          </a:prstGeom>
          <a:noFill/>
          <a:ln>
            <a:solidFill>
              <a:srgbClr val="FF0000"/>
            </a:solidFill>
          </a:ln>
        </p:spPr>
        <p:txBody>
          <a:bodyPr wrap="square" lIns="0" tIns="0" rIns="0" bIns="0" rtlCol="0" anchor="ctr">
            <a:noAutofit/>
          </a:bodyPr>
          <a:lstStyle/>
          <a:p>
            <a:pPr algn="l"/>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Tree>
    <p:extLst>
      <p:ext uri="{BB962C8B-B14F-4D97-AF65-F5344CB8AC3E}">
        <p14:creationId xmlns:p14="http://schemas.microsoft.com/office/powerpoint/2010/main" val="3609350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3</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44796" y="1533237"/>
            <a:ext cx="8454407" cy="4062651"/>
          </a:xfrm>
          <a:prstGeom prst="rect">
            <a:avLst/>
          </a:prstGeom>
          <a:noFill/>
        </p:spPr>
        <p:txBody>
          <a:bodyPr wrap="square" rtlCol="0">
            <a:spAutoFit/>
          </a:bodyPr>
          <a:lstStyle/>
          <a:p>
            <a:r>
              <a:rPr lang="zh-CN" altLang="en-US" sz="2400" b="1" dirty="0">
                <a:latin typeface="微软雅黑" panose="020B0503020204020204" pitchFamily="34" charset="-122"/>
                <a:ea typeface="微软雅黑" panose="020B0503020204020204" pitchFamily="34" charset="-122"/>
                <a:cs typeface="Times New Roman" panose="02020603050405020304" pitchFamily="18" charset="0"/>
              </a:rPr>
              <a:t>在实现内存管理机制前，我们需要知道物理内存资源的情况</a:t>
            </a:r>
            <a:endParaRPr lang="en-US" altLang="zh-CN" sz="2400" b="1" dirty="0">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X86</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架构通常采用</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BIOS</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的中断</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(int 0x15)</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得到系统的内存布局，通过解析</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e820entry</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数据结构得到可用内存大小</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许多</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RISC</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架构下，通过读取解析设备树文件得到可用内存大小</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ucore-loongarch32</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中，为了简化系统设计，内存大小预设为</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32M</a:t>
            </a:r>
          </a:p>
          <a:p>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164938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4</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44796" y="1223995"/>
            <a:ext cx="8678624" cy="5262979"/>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确定了物理内存大小</a:t>
            </a:r>
            <a:r>
              <a:rPr lang="en-US" altLang="zh-CN" sz="2400" b="1" dirty="0">
                <a:latin typeface="微软雅黑" panose="020B0503020204020204" pitchFamily="34" charset="-122"/>
                <a:ea typeface="微软雅黑" panose="020B0503020204020204" pitchFamily="34" charset="-122"/>
                <a:cs typeface="Times New Roman" panose="02020603050405020304" pitchFamily="18" charset="0"/>
              </a:rPr>
              <a:t>32M</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后，采用分页机制管理内存，按照固定页面大小（</a:t>
            </a:r>
            <a:r>
              <a:rPr lang="en-US" altLang="zh-CN" sz="2400" b="1" dirty="0">
                <a:latin typeface="微软雅黑" panose="020B0503020204020204" pitchFamily="34" charset="-122"/>
                <a:ea typeface="微软雅黑" panose="020B0503020204020204" pitchFamily="34" charset="-122"/>
                <a:cs typeface="Times New Roman" panose="02020603050405020304" pitchFamily="18" charset="0"/>
              </a:rPr>
              <a:t>4KB</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）来管理物理内存</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初始化内存管理器（练习一中需要实现的</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first-fit</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连续物理内存分配算法就是通过这个管理器来管理的）</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endParaRPr lang="en-US" altLang="zh-CN" sz="2400" b="0" dirty="0">
              <a:effectLst/>
              <a:latin typeface="Times New Roman" panose="02020603050405020304" pitchFamily="18" charset="0"/>
              <a:ea typeface="宋体" panose="02010600030101010101" pitchFamily="2" charset="-122"/>
              <a:cs typeface="Times New Roman" panose="02020603050405020304" pitchFamily="18" charset="0"/>
            </a:endParaRPr>
          </a:p>
          <a:p>
            <a:r>
              <a:rPr lang="en-US" altLang="zh-CN" sz="1600" b="0" dirty="0">
                <a:solidFill>
                  <a:srgbClr val="0000FF"/>
                </a:solidFill>
                <a:effectLst/>
                <a:latin typeface="Consolas" panose="020B0609020204030204" pitchFamily="49" charset="0"/>
              </a:rPr>
              <a:t>const</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pmm_manager</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default_pmm_manager</a:t>
            </a:r>
            <a:r>
              <a:rPr lang="en-US" altLang="zh-CN" sz="1600" b="0" dirty="0">
                <a:solidFill>
                  <a:srgbClr val="000000"/>
                </a:solidFill>
                <a:effectLst/>
                <a:latin typeface="Consolas" panose="020B0609020204030204" pitchFamily="49" charset="0"/>
              </a:rPr>
              <a:t> = {</a:t>
            </a:r>
          </a:p>
          <a:p>
            <a:r>
              <a:rPr lang="en-US" altLang="zh-CN" sz="1600" b="0" dirty="0">
                <a:solidFill>
                  <a:srgbClr val="000000"/>
                </a:solidFill>
                <a:effectLst/>
                <a:latin typeface="Consolas" panose="020B0609020204030204" pitchFamily="49" charset="0"/>
              </a:rPr>
              <a:t>    .name = </a:t>
            </a:r>
            <a:r>
              <a:rPr lang="en-US" altLang="zh-CN" sz="1600" b="0" dirty="0">
                <a:solidFill>
                  <a:srgbClr val="A31515"/>
                </a:solidFill>
                <a:effectLst/>
                <a:latin typeface="Consolas" panose="020B0609020204030204" pitchFamily="49" charset="0"/>
              </a:rPr>
              <a:t>"</a:t>
            </a:r>
            <a:r>
              <a:rPr lang="en-US" altLang="zh-CN" sz="1600" b="0" dirty="0" err="1">
                <a:solidFill>
                  <a:srgbClr val="A31515"/>
                </a:solidFill>
                <a:effectLst/>
                <a:latin typeface="Consolas" panose="020B0609020204030204" pitchFamily="49" charset="0"/>
              </a:rPr>
              <a:t>default_pmm_manager</a:t>
            </a:r>
            <a:r>
              <a:rPr lang="en-US" altLang="zh-CN" sz="1600" b="0" dirty="0">
                <a:solidFill>
                  <a:srgbClr val="A31515"/>
                </a:solidFill>
                <a:effectLst/>
                <a:latin typeface="Consolas" panose="020B0609020204030204" pitchFamily="49" charset="0"/>
              </a:rPr>
              <a:t>"</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init</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default_init</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init_memmap</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default_init_memmap</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alloc_pages</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default_alloc_pages</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free_pages</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default_free_pages</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err="1">
                <a:solidFill>
                  <a:srgbClr val="000000"/>
                </a:solidFill>
                <a:effectLst/>
                <a:latin typeface="Consolas" panose="020B0609020204030204" pitchFamily="49" charset="0"/>
              </a:rPr>
              <a:t>nr_free_pages</a:t>
            </a:r>
            <a:r>
              <a:rPr lang="en-US" altLang="zh-CN" sz="1600" b="0" dirty="0">
                <a:solidFill>
                  <a:srgbClr val="000000"/>
                </a:solidFill>
                <a:effectLst/>
                <a:latin typeface="Consolas" panose="020B0609020204030204" pitchFamily="49" charset="0"/>
              </a:rPr>
              <a:t> = </a:t>
            </a:r>
            <a:r>
              <a:rPr lang="en-US" altLang="zh-CN" sz="1600" b="0" dirty="0" err="1">
                <a:solidFill>
                  <a:srgbClr val="795E26"/>
                </a:solidFill>
                <a:effectLst/>
                <a:latin typeface="Consolas" panose="020B0609020204030204" pitchFamily="49" charset="0"/>
              </a:rPr>
              <a:t>default_nr_free_pages</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.check = </a:t>
            </a:r>
            <a:r>
              <a:rPr lang="en-US" altLang="zh-CN" sz="1600" b="0" dirty="0" err="1">
                <a:solidFill>
                  <a:srgbClr val="795E26"/>
                </a:solidFill>
                <a:effectLst/>
                <a:latin typeface="Consolas" panose="020B0609020204030204" pitchFamily="49" charset="0"/>
              </a:rPr>
              <a:t>default_check</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a:t>
            </a:r>
          </a:p>
          <a:p>
            <a:endParaRPr lang="en-US" altLang="zh-CN" sz="24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确定物理页数量： </a:t>
            </a:r>
            <a:r>
              <a:rPr lang="en-US" altLang="zh-CN" sz="2400" dirty="0" err="1">
                <a:latin typeface="微软雅黑" panose="020B0503020204020204" pitchFamily="34" charset="-122"/>
                <a:ea typeface="微软雅黑" panose="020B0503020204020204" pitchFamily="34" charset="-122"/>
                <a:cs typeface="Times New Roman" panose="02020603050405020304" pitchFamily="18" charset="0"/>
              </a:rPr>
              <a:t>npage</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=KMEMSIZE</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32M</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&gt;&gt;PGSIZE</a:t>
            </a:r>
          </a:p>
        </p:txBody>
      </p:sp>
    </p:spTree>
    <p:extLst>
      <p:ext uri="{BB962C8B-B14F-4D97-AF65-F5344CB8AC3E}">
        <p14:creationId xmlns:p14="http://schemas.microsoft.com/office/powerpoint/2010/main" val="1104140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5</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76238" y="1058385"/>
            <a:ext cx="8454407" cy="5755422"/>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每个物理页对应一个</a:t>
            </a:r>
            <a:r>
              <a:rPr lang="en-US" altLang="zh-CN" sz="2400" dirty="0">
                <a:latin typeface="微软雅黑" panose="020B0503020204020204" pitchFamily="34" charset="-122"/>
                <a:ea typeface="微软雅黑" panose="020B0503020204020204" pitchFamily="34" charset="-122"/>
              </a:rPr>
              <a:t>Page</a:t>
            </a:r>
            <a:r>
              <a:rPr lang="zh-CN" altLang="en-US" sz="2400" dirty="0">
                <a:latin typeface="微软雅黑" panose="020B0503020204020204" pitchFamily="34" charset="-122"/>
                <a:ea typeface="微软雅黑" panose="020B0503020204020204" pitchFamily="34" charset="-122"/>
              </a:rPr>
              <a:t>结构体：</a:t>
            </a:r>
            <a:endParaRPr lang="en-US" altLang="zh-CN" sz="2400" dirty="0">
              <a:latin typeface="微软雅黑" panose="020B0503020204020204" pitchFamily="34" charset="-122"/>
              <a:ea typeface="微软雅黑" panose="020B0503020204020204" pitchFamily="34" charset="-122"/>
            </a:endParaRPr>
          </a:p>
          <a:p>
            <a:endParaRPr lang="en-US" altLang="zh-CN" sz="2400" dirty="0">
              <a:latin typeface="宋体" panose="02010600030101010101" pitchFamily="2" charset="-122"/>
              <a:ea typeface="宋体" panose="02010600030101010101" pitchFamily="2" charset="-122"/>
            </a:endParaRPr>
          </a:p>
          <a:p>
            <a:pPr lvl="1"/>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a:t>
            </a:r>
            <a:r>
              <a:rPr lang="en-US" altLang="zh-CN" sz="1600" b="0" dirty="0">
                <a:solidFill>
                  <a:srgbClr val="267F99"/>
                </a:solidFill>
                <a:effectLst/>
                <a:latin typeface="Consolas" panose="020B0609020204030204" pitchFamily="49" charset="0"/>
              </a:rPr>
              <a:t>Page</a:t>
            </a:r>
            <a:r>
              <a:rPr lang="en-US" altLang="zh-CN" sz="1600" b="0" dirty="0">
                <a:solidFill>
                  <a:srgbClr val="000000"/>
                </a:solidFill>
                <a:effectLst/>
                <a:latin typeface="Consolas" panose="020B0609020204030204" pitchFamily="49" charset="0"/>
              </a:rPr>
              <a:t> {</a:t>
            </a:r>
          </a:p>
          <a:p>
            <a:pPr lvl="1"/>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atomic_t</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ref</a:t>
            </a:r>
            <a:r>
              <a:rPr lang="en-US" altLang="zh-CN" sz="1600" b="0" dirty="0">
                <a:solidFill>
                  <a:srgbClr val="000000"/>
                </a:solidFill>
                <a:effectLst/>
                <a:latin typeface="Consolas" panose="020B0609020204030204" pitchFamily="49" charset="0"/>
              </a:rPr>
              <a:t>;</a:t>
            </a:r>
          </a:p>
          <a:p>
            <a:pPr lvl="1"/>
            <a:r>
              <a:rPr lang="en-US" altLang="zh-CN" sz="1600" b="0" dirty="0">
                <a:solidFill>
                  <a:srgbClr val="000000"/>
                </a:solidFill>
                <a:effectLst/>
                <a:latin typeface="Consolas" panose="020B0609020204030204" pitchFamily="49" charset="0"/>
              </a:rPr>
              <a:t>    </a:t>
            </a:r>
            <a:r>
              <a:rPr lang="en-US" altLang="zh-CN" sz="1600" b="0" dirty="0">
                <a:solidFill>
                  <a:srgbClr val="267F99"/>
                </a:solidFill>
                <a:effectLst/>
                <a:latin typeface="Consolas" panose="020B0609020204030204" pitchFamily="49" charset="0"/>
              </a:rPr>
              <a:t>uint32_t</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flags</a:t>
            </a:r>
            <a:r>
              <a:rPr lang="en-US" altLang="zh-CN" sz="1600" b="0" dirty="0">
                <a:solidFill>
                  <a:srgbClr val="000000"/>
                </a:solidFill>
                <a:effectLst/>
                <a:latin typeface="Consolas" panose="020B0609020204030204" pitchFamily="49" charset="0"/>
              </a:rPr>
              <a:t>;     </a:t>
            </a:r>
          </a:p>
          <a:p>
            <a:pPr lvl="1"/>
            <a:r>
              <a:rPr lang="en-US" altLang="zh-CN" sz="1600" dirty="0">
                <a:solidFill>
                  <a:srgbClr val="000000"/>
                </a:solidFill>
                <a:latin typeface="Consolas" panose="020B0609020204030204" pitchFamily="49" charset="0"/>
              </a:rPr>
              <a:t>	</a:t>
            </a:r>
            <a:r>
              <a:rPr lang="en-US" altLang="zh-CN" sz="1600" b="0" dirty="0">
                <a:solidFill>
                  <a:srgbClr val="0000FF"/>
                </a:solidFill>
                <a:effectLst/>
                <a:latin typeface="Consolas" panose="020B0609020204030204" pitchFamily="49" charset="0"/>
              </a:rPr>
              <a:t>unsigned</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property</a:t>
            </a:r>
            <a:r>
              <a:rPr lang="en-US" altLang="zh-CN" sz="1600" b="0" dirty="0">
                <a:solidFill>
                  <a:srgbClr val="000000"/>
                </a:solidFill>
                <a:effectLst/>
                <a:latin typeface="Consolas" panose="020B0609020204030204" pitchFamily="49" charset="0"/>
              </a:rPr>
              <a:t>;   </a:t>
            </a:r>
          </a:p>
          <a:p>
            <a:pPr lvl="1"/>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zone_num</a:t>
            </a:r>
            <a:r>
              <a:rPr lang="en-US" altLang="zh-CN" sz="1600" b="0" dirty="0">
                <a:solidFill>
                  <a:srgbClr val="000000"/>
                </a:solidFill>
                <a:effectLst/>
                <a:latin typeface="Consolas" panose="020B0609020204030204" pitchFamily="49" charset="0"/>
              </a:rPr>
              <a:t>; </a:t>
            </a:r>
          </a:p>
          <a:p>
            <a:pPr lvl="1"/>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list_entry_t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page_link</a:t>
            </a:r>
            <a:r>
              <a:rPr lang="en-US" altLang="zh-CN" sz="1600" b="0" dirty="0">
                <a:solidFill>
                  <a:srgbClr val="000000"/>
                </a:solidFill>
                <a:effectLst/>
                <a:latin typeface="Consolas" panose="020B0609020204030204" pitchFamily="49" charset="0"/>
              </a:rPr>
              <a:t>; </a:t>
            </a:r>
          </a:p>
          <a:p>
            <a:pPr lvl="1"/>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list_entry_t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swap_link</a:t>
            </a:r>
            <a:r>
              <a:rPr lang="en-US" altLang="zh-CN" sz="1600" b="0" dirty="0">
                <a:solidFill>
                  <a:srgbClr val="000000"/>
                </a:solidFill>
                <a:effectLst/>
                <a:latin typeface="Consolas" panose="020B0609020204030204" pitchFamily="49" charset="0"/>
              </a:rPr>
              <a:t>;</a:t>
            </a:r>
          </a:p>
          <a:p>
            <a:pPr lvl="1"/>
            <a:r>
              <a:rPr lang="en-US" altLang="zh-CN" sz="1600" b="0" dirty="0">
                <a:solidFill>
                  <a:srgbClr val="000000"/>
                </a:solidFill>
                <a:effectLst/>
                <a:latin typeface="Consolas" panose="020B0609020204030204" pitchFamily="49" charset="0"/>
              </a:rPr>
              <a:t>};</a:t>
            </a:r>
          </a:p>
          <a:p>
            <a:endParaRPr lang="en-US" altLang="zh-CN" sz="1600" dirty="0">
              <a:solidFill>
                <a:srgbClr val="000000"/>
              </a:solidFill>
              <a:latin typeface="Consolas" panose="020B0609020204030204" pitchFamily="49" charset="0"/>
              <a:ea typeface="宋体" panose="02010600030101010101" pitchFamily="2" charset="-122"/>
              <a:cs typeface="Times New Roman" panose="02020603050405020304" pitchFamily="18" charset="0"/>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在内存管理器中有一个表示空闲区域的结构体，</a:t>
            </a:r>
            <a:r>
              <a:rPr lang="en-US" altLang="zh-CN" sz="2400" dirty="0" err="1">
                <a:latin typeface="微软雅黑" panose="020B0503020204020204" pitchFamily="34" charset="-122"/>
                <a:ea typeface="微软雅黑" panose="020B0503020204020204" pitchFamily="34" charset="-122"/>
              </a:rPr>
              <a:t>free_list</a:t>
            </a:r>
            <a:r>
              <a:rPr lang="zh-CN" altLang="en-US" sz="2400" dirty="0">
                <a:latin typeface="微软雅黑" panose="020B0503020204020204" pitchFamily="34" charset="-122"/>
                <a:ea typeface="微软雅黑" panose="020B0503020204020204" pitchFamily="34" charset="-122"/>
              </a:rPr>
              <a:t>是空闲链表的表头，</a:t>
            </a:r>
            <a:r>
              <a:rPr lang="en-US" altLang="zh-CN" sz="2400" dirty="0" err="1">
                <a:latin typeface="微软雅黑" panose="020B0503020204020204" pitchFamily="34" charset="-122"/>
                <a:ea typeface="微软雅黑" panose="020B0503020204020204" pitchFamily="34" charset="-122"/>
              </a:rPr>
              <a:t>nr_free</a:t>
            </a:r>
            <a:r>
              <a:rPr lang="zh-CN" altLang="en-US" sz="2400" dirty="0">
                <a:latin typeface="微软雅黑" panose="020B0503020204020204" pitchFamily="34" charset="-122"/>
                <a:ea typeface="微软雅黑" panose="020B0503020204020204" pitchFamily="34" charset="-122"/>
              </a:rPr>
              <a:t>是空闲页总量</a:t>
            </a:r>
            <a:endParaRPr lang="en-US" altLang="zh-CN" sz="2400" dirty="0">
              <a:latin typeface="微软雅黑" panose="020B0503020204020204" pitchFamily="34" charset="-122"/>
              <a:ea typeface="微软雅黑" panose="020B0503020204020204" pitchFamily="34" charset="-122"/>
            </a:endParaRPr>
          </a:p>
          <a:p>
            <a:pPr lvl="1"/>
            <a:r>
              <a:rPr lang="en-US" altLang="zh-CN" sz="1600" b="0" dirty="0">
                <a:solidFill>
                  <a:srgbClr val="0000FF"/>
                </a:solidFill>
                <a:effectLst/>
                <a:latin typeface="Consolas" panose="020B0609020204030204" pitchFamily="49" charset="0"/>
              </a:rPr>
              <a:t>typedef</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a:t>
            </a:r>
          </a:p>
          <a:p>
            <a:pPr lvl="1"/>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list_entry_t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free_list</a:t>
            </a:r>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the list header</a:t>
            </a:r>
            <a:endParaRPr lang="en-US" altLang="zh-CN" sz="1600" b="0" dirty="0">
              <a:solidFill>
                <a:srgbClr val="000000"/>
              </a:solidFill>
              <a:effectLst/>
              <a:latin typeface="Consolas" panose="020B0609020204030204" pitchFamily="49" charset="0"/>
            </a:endParaRPr>
          </a:p>
          <a:p>
            <a:pPr lvl="1"/>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unsigned</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int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nr_free</a:t>
            </a:r>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 of free pages in this free list</a:t>
            </a:r>
            <a:endParaRPr lang="en-US" altLang="zh-CN" sz="1600" b="0" dirty="0">
              <a:solidFill>
                <a:srgbClr val="000000"/>
              </a:solidFill>
              <a:effectLst/>
              <a:latin typeface="Consolas" panose="020B0609020204030204" pitchFamily="49" charset="0"/>
            </a:endParaRPr>
          </a:p>
          <a:p>
            <a:pPr lvl="1"/>
            <a:r>
              <a:rPr lang="en-US" altLang="zh-CN" sz="1600" b="0" dirty="0">
                <a:solidFill>
                  <a:srgbClr val="000000"/>
                </a:solidFill>
                <a:effectLst/>
                <a:latin typeface="Consolas" panose="020B0609020204030204" pitchFamily="49" charset="0"/>
              </a:rPr>
              <a:t>} </a:t>
            </a:r>
            <a:r>
              <a:rPr lang="en-US" altLang="zh-CN" sz="1600" b="0" dirty="0" err="1">
                <a:solidFill>
                  <a:srgbClr val="267F99"/>
                </a:solidFill>
                <a:effectLst/>
                <a:latin typeface="Consolas" panose="020B0609020204030204" pitchFamily="49" charset="0"/>
              </a:rPr>
              <a:t>free_area_t</a:t>
            </a:r>
            <a:r>
              <a:rPr lang="en-US" altLang="zh-CN" sz="1600" b="0" dirty="0">
                <a:solidFill>
                  <a:srgbClr val="000000"/>
                </a:solidFill>
                <a:effectLst/>
                <a:latin typeface="Consolas" panose="020B0609020204030204" pitchFamily="49" charset="0"/>
              </a:rPr>
              <a:t>;</a:t>
            </a:r>
          </a:p>
          <a:p>
            <a:endParaRPr lang="en-US" altLang="zh-CN" sz="1600" dirty="0">
              <a:solidFill>
                <a:srgbClr val="000000"/>
              </a:solidFill>
              <a:latin typeface="Consolas" panose="020B0609020204030204" pitchFamily="49" charset="0"/>
            </a:endParaRPr>
          </a:p>
          <a:p>
            <a:pPr marL="342900" indent="-342900">
              <a:buFont typeface="Wingdings" panose="05000000000000000000" pitchFamily="2" charset="2"/>
              <a:buChar char="l"/>
            </a:pPr>
            <a:r>
              <a:rPr lang="zh-CN" altLang="en-US" sz="2400" b="0" i="0" dirty="0">
                <a:effectLst/>
                <a:latin typeface="微软雅黑" panose="020B0503020204020204" pitchFamily="34" charset="-122"/>
                <a:ea typeface="微软雅黑" panose="020B0503020204020204" pitchFamily="34" charset="-122"/>
              </a:rPr>
              <a:t>有了这两个数据结构，</a:t>
            </a:r>
            <a:r>
              <a:rPr lang="en-US" altLang="zh-CN" sz="2400" b="0" i="0" dirty="0" err="1">
                <a:effectLst/>
                <a:latin typeface="微软雅黑" panose="020B0503020204020204" pitchFamily="34" charset="-122"/>
                <a:ea typeface="微软雅黑" panose="020B0503020204020204" pitchFamily="34" charset="-122"/>
              </a:rPr>
              <a:t>ucore</a:t>
            </a:r>
            <a:r>
              <a:rPr lang="zh-CN" altLang="en-US" sz="2400" b="0" i="0" dirty="0">
                <a:effectLst/>
                <a:latin typeface="微软雅黑" panose="020B0503020204020204" pitchFamily="34" charset="-122"/>
                <a:ea typeface="微软雅黑" panose="020B0503020204020204" pitchFamily="34" charset="-122"/>
              </a:rPr>
              <a:t>就可以管理整个以页为单位的物理内存空间</a:t>
            </a:r>
            <a:endParaRPr lang="en-US" altLang="zh-CN" sz="2400" dirty="0">
              <a:solidFill>
                <a:srgbClr val="0000FF"/>
              </a:solidFill>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7B4700EA-7FA9-F54D-AC94-7DFF04B39BAE}"/>
              </a:ext>
            </a:extLst>
          </p:cNvPr>
          <p:cNvSpPr txBox="1"/>
          <p:nvPr/>
        </p:nvSpPr>
        <p:spPr>
          <a:xfrm>
            <a:off x="4290645" y="1951672"/>
            <a:ext cx="4732773" cy="1477328"/>
          </a:xfrm>
          <a:prstGeom prst="rect">
            <a:avLst/>
          </a:prstGeom>
          <a:noFill/>
        </p:spPr>
        <p:txBody>
          <a:bodyPr wrap="square">
            <a:spAutoFit/>
          </a:bodyPr>
          <a:lstStyle/>
          <a:p>
            <a:r>
              <a:rPr lang="en-US" altLang="zh-CN" b="0" dirty="0">
                <a:solidFill>
                  <a:srgbClr val="AF00DB"/>
                </a:solidFill>
                <a:effectLst/>
                <a:latin typeface="Consolas" panose="020B0609020204030204" pitchFamily="49" charset="0"/>
              </a:rPr>
              <a:t>#define</a:t>
            </a:r>
            <a:r>
              <a:rPr lang="en-US" altLang="zh-CN" b="0" dirty="0">
                <a:solidFill>
                  <a:srgbClr val="0000FF"/>
                </a:solidFill>
                <a:effectLst/>
                <a:latin typeface="Consolas" panose="020B0609020204030204" pitchFamily="49" charset="0"/>
              </a:rPr>
              <a:t> </a:t>
            </a:r>
            <a:r>
              <a:rPr lang="en-US" altLang="zh-CN" b="0" dirty="0" err="1">
                <a:solidFill>
                  <a:srgbClr val="0000FF"/>
                </a:solidFill>
                <a:effectLst/>
                <a:latin typeface="Consolas" panose="020B0609020204030204" pitchFamily="49" charset="0"/>
              </a:rPr>
              <a:t>PG_reserved</a:t>
            </a:r>
            <a:r>
              <a:rPr lang="en-US" altLang="zh-CN" b="0" dirty="0">
                <a:solidFill>
                  <a:srgbClr val="0000FF"/>
                </a:solidFill>
                <a:effectLst/>
                <a:latin typeface="Consolas" panose="020B0609020204030204" pitchFamily="49" charset="0"/>
              </a:rPr>
              <a:t> </a:t>
            </a:r>
            <a:r>
              <a:rPr lang="en-US" altLang="zh-CN" b="0" dirty="0">
                <a:solidFill>
                  <a:srgbClr val="098658"/>
                </a:solidFill>
                <a:effectLst/>
                <a:latin typeface="Consolas" panose="020B0609020204030204" pitchFamily="49" charset="0"/>
              </a:rPr>
              <a:t>0</a:t>
            </a:r>
            <a:r>
              <a:rPr lang="en-US" altLang="zh-CN" b="0" dirty="0">
                <a:solidFill>
                  <a:srgbClr val="0000FF"/>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 the page descriptor is reserved for kernel or unusable</a:t>
            </a:r>
            <a:endParaRPr lang="en-US" altLang="zh-CN" b="0" dirty="0">
              <a:solidFill>
                <a:srgbClr val="000000"/>
              </a:solidFill>
              <a:effectLst/>
              <a:latin typeface="Consolas" panose="020B0609020204030204" pitchFamily="49" charset="0"/>
            </a:endParaRPr>
          </a:p>
          <a:p>
            <a:r>
              <a:rPr lang="en-US" altLang="zh-CN" b="0" dirty="0">
                <a:solidFill>
                  <a:srgbClr val="AF00DB"/>
                </a:solidFill>
                <a:effectLst/>
                <a:latin typeface="Consolas" panose="020B0609020204030204" pitchFamily="49" charset="0"/>
              </a:rPr>
              <a:t>#define </a:t>
            </a:r>
            <a:r>
              <a:rPr lang="en-US" altLang="zh-CN" b="0" dirty="0" err="1">
                <a:solidFill>
                  <a:srgbClr val="0000FF"/>
                </a:solidFill>
                <a:effectLst/>
                <a:latin typeface="Consolas" panose="020B0609020204030204" pitchFamily="49" charset="0"/>
              </a:rPr>
              <a:t>PG_property</a:t>
            </a:r>
            <a:r>
              <a:rPr lang="en-US" altLang="zh-CN" b="0" dirty="0">
                <a:solidFill>
                  <a:srgbClr val="0000FF"/>
                </a:solidFill>
                <a:effectLst/>
                <a:latin typeface="Consolas" panose="020B0609020204030204" pitchFamily="49" charset="0"/>
              </a:rPr>
              <a:t> </a:t>
            </a:r>
            <a:r>
              <a:rPr lang="en-US" altLang="zh-CN" b="0" dirty="0">
                <a:solidFill>
                  <a:srgbClr val="098658"/>
                </a:solidFill>
                <a:effectLst/>
                <a:latin typeface="Consolas" panose="020B0609020204030204" pitchFamily="49" charset="0"/>
              </a:rPr>
              <a:t>1</a:t>
            </a:r>
            <a:r>
              <a:rPr lang="en-US" altLang="zh-CN" b="0" dirty="0">
                <a:solidFill>
                  <a:srgbClr val="0000FF"/>
                </a:solidFill>
                <a:effectLst/>
                <a:latin typeface="Consolas" panose="020B0609020204030204" pitchFamily="49" charset="0"/>
              </a:rPr>
              <a:t>  </a:t>
            </a:r>
            <a:r>
              <a:rPr lang="en-US" altLang="zh-CN" b="0" dirty="0">
                <a:solidFill>
                  <a:srgbClr val="008000"/>
                </a:solidFill>
                <a:effectLst/>
                <a:latin typeface="Consolas" panose="020B0609020204030204" pitchFamily="49" charset="0"/>
              </a:rPr>
              <a:t>// the member 'property' is valid</a:t>
            </a:r>
            <a:endParaRPr lang="en-US" altLang="zh-CN"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28085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6</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44796" y="1002145"/>
            <a:ext cx="8454407" cy="4647426"/>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确定页结构体存放位置：内核后</a:t>
            </a:r>
            <a:endParaRPr lang="en-US" altLang="zh-CN" sz="2400" dirty="0">
              <a:latin typeface="微软雅黑" panose="020B0503020204020204" pitchFamily="34" charset="-122"/>
              <a:ea typeface="微软雅黑" panose="020B0503020204020204" pitchFamily="34" charset="-122"/>
            </a:endParaRPr>
          </a:p>
          <a:p>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end address of kernel</a:t>
            </a:r>
            <a:endParaRPr lang="en-US" altLang="zh-CN" sz="1600" b="0" dirty="0">
              <a:solidFill>
                <a:srgbClr val="000000"/>
              </a:solidFill>
              <a:effectLst/>
              <a:latin typeface="Consolas" panose="020B0609020204030204" pitchFamily="49" charset="0"/>
            </a:endParaRPr>
          </a:p>
          <a:p>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extern</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char</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end</a:t>
            </a:r>
            <a:r>
              <a:rPr lang="en-US" altLang="zh-CN" sz="1600" b="0" dirty="0">
                <a:solidFill>
                  <a:srgbClr val="0000FF"/>
                </a:solidFill>
                <a:effectLst/>
                <a:latin typeface="Consolas" panose="020B0609020204030204" pitchFamily="49" charset="0"/>
              </a:rPr>
              <a:t>[]</a:t>
            </a:r>
            <a:r>
              <a:rPr lang="en-US" altLang="zh-CN" sz="1600" b="0" dirty="0">
                <a:solidFill>
                  <a:srgbClr val="000000"/>
                </a:solidFill>
                <a:effectLst/>
                <a:latin typeface="Consolas" panose="020B0609020204030204" pitchFamily="49" charset="0"/>
              </a:rPr>
              <a:t>;</a:t>
            </a:r>
          </a:p>
          <a:p>
            <a:r>
              <a:rPr lang="en-US" altLang="zh-CN" sz="1600" b="0" dirty="0">
                <a:solidFill>
                  <a:srgbClr val="000000"/>
                </a:solidFill>
                <a:effectLst/>
                <a:latin typeface="Consolas" panose="020B0609020204030204" pitchFamily="49" charset="0"/>
              </a:rPr>
              <a:t>  </a:t>
            </a:r>
            <a:r>
              <a:rPr lang="en-US" altLang="zh-CN" sz="1600" b="0" dirty="0">
                <a:solidFill>
                  <a:srgbClr val="008000"/>
                </a:solidFill>
                <a:effectLst/>
                <a:latin typeface="Consolas" panose="020B0609020204030204" pitchFamily="49" charset="0"/>
              </a:rPr>
              <a:t>// put page structure table at the end of kernel</a:t>
            </a:r>
            <a:endParaRPr lang="en-US" altLang="zh-CN" sz="1600" b="0" dirty="0">
              <a:solidFill>
                <a:srgbClr val="000000"/>
              </a:solidFill>
              <a:effectLst/>
              <a:latin typeface="Consolas" panose="020B0609020204030204" pitchFamily="49" charset="0"/>
            </a:endParaRPr>
          </a:p>
          <a:p>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pages</a:t>
            </a:r>
            <a:r>
              <a:rPr lang="en-US" altLang="zh-CN" sz="1600" b="0" dirty="0">
                <a:solidFill>
                  <a:srgbClr val="000000"/>
                </a:solidFill>
                <a:effectLst/>
                <a:latin typeface="Consolas" panose="020B0609020204030204" pitchFamily="49" charset="0"/>
              </a:rPr>
              <a:t> = (</a:t>
            </a:r>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a:t>
            </a:r>
            <a:r>
              <a:rPr lang="en-US" altLang="zh-CN" sz="1600" b="0" dirty="0">
                <a:solidFill>
                  <a:srgbClr val="267F99"/>
                </a:solidFill>
                <a:effectLst/>
                <a:latin typeface="Consolas" panose="020B0609020204030204" pitchFamily="49" charset="0"/>
              </a:rPr>
              <a:t>Page</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ROUNDUP_2N</a:t>
            </a:r>
            <a:r>
              <a:rPr lang="en-US" altLang="zh-CN" sz="1600" b="0" dirty="0">
                <a:solidFill>
                  <a:srgbClr val="000000"/>
                </a:solidFill>
                <a:effectLst/>
                <a:latin typeface="Consolas" panose="020B0609020204030204" pitchFamily="49" charset="0"/>
              </a:rPr>
              <a:t>((</a:t>
            </a:r>
            <a:r>
              <a:rPr lang="en-US" altLang="zh-CN" sz="1600" b="0" dirty="0">
                <a:solidFill>
                  <a:srgbClr val="0000FF"/>
                </a:solidFill>
                <a:effectLst/>
                <a:latin typeface="Consolas" panose="020B0609020204030204" pitchFamily="49" charset="0"/>
              </a:rPr>
              <a:t>void</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end</a:t>
            </a:r>
            <a:r>
              <a:rPr lang="en-US" altLang="zh-CN" sz="1600" b="0" dirty="0">
                <a:solidFill>
                  <a:srgbClr val="000000"/>
                </a:solidFill>
                <a:effectLst/>
                <a:latin typeface="Consolas" panose="020B0609020204030204" pitchFamily="49" charset="0"/>
              </a:rPr>
              <a:t>, </a:t>
            </a:r>
            <a:r>
              <a:rPr lang="en-US" altLang="zh-CN" sz="1600" b="0" dirty="0">
                <a:solidFill>
                  <a:srgbClr val="0000FF"/>
                </a:solidFill>
                <a:effectLst/>
                <a:latin typeface="Consolas" panose="020B0609020204030204" pitchFamily="49" charset="0"/>
              </a:rPr>
              <a:t>PGSHIFT</a:t>
            </a:r>
            <a:r>
              <a:rPr lang="en-US" altLang="zh-CN" sz="1600" b="0" dirty="0">
                <a:solidFill>
                  <a:srgbClr val="000000"/>
                </a:solidFill>
                <a:effectLst/>
                <a:latin typeface="Consolas" panose="020B0609020204030204" pitchFamily="49" charset="0"/>
              </a:rPr>
              <a:t>); </a:t>
            </a:r>
          </a:p>
          <a:p>
            <a:endParaRPr lang="en-US" altLang="zh-CN" sz="2400" dirty="0">
              <a:latin typeface="宋体" panose="02010600030101010101" pitchFamily="2" charset="-122"/>
              <a:ea typeface="宋体" panose="02010600030101010101" pitchFamily="2" charset="-122"/>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管理页级物理内存所需的</a:t>
            </a:r>
            <a:r>
              <a:rPr lang="en-US" altLang="zh-CN" sz="2400" dirty="0">
                <a:latin typeface="微软雅黑" panose="020B0503020204020204" pitchFamily="34" charset="-122"/>
                <a:ea typeface="微软雅黑" panose="020B0503020204020204" pitchFamily="34" charset="-122"/>
              </a:rPr>
              <a:t>Page</a:t>
            </a:r>
            <a:r>
              <a:rPr lang="zh-CN" altLang="en-US" sz="2400" dirty="0">
                <a:latin typeface="微软雅黑" panose="020B0503020204020204" pitchFamily="34" charset="-122"/>
                <a:ea typeface="微软雅黑" panose="020B0503020204020204" pitchFamily="34" charset="-122"/>
              </a:rPr>
              <a:t>结构所需内存</a:t>
            </a:r>
            <a:r>
              <a:rPr lang="zh-CN" altLang="en-US"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r>
              <a:rPr lang="en-US" altLang="zh-CN" sz="2400" dirty="0">
                <a:latin typeface="宋体" panose="02010600030101010101" pitchFamily="2" charset="-122"/>
                <a:ea typeface="宋体" panose="02010600030101010101" pitchFamily="2" charset="-122"/>
              </a:rPr>
              <a:t>	</a:t>
            </a:r>
          </a:p>
          <a:p>
            <a:r>
              <a:rPr lang="en-US" altLang="zh-CN" sz="2400" b="0" i="0" dirty="0">
                <a:effectLst/>
                <a:latin typeface="宋体" panose="02010600030101010101" pitchFamily="2" charset="-122"/>
                <a:ea typeface="宋体" panose="02010600030101010101" pitchFamily="2" charset="-122"/>
              </a:rPr>
              <a:t>	</a:t>
            </a:r>
            <a:r>
              <a:rPr lang="en-US" altLang="zh-CN" sz="1600" dirty="0" err="1">
                <a:solidFill>
                  <a:srgbClr val="0000FF"/>
                </a:solidFill>
                <a:latin typeface="Consolas" panose="020B0609020204030204" pitchFamily="49" charset="0"/>
              </a:rPr>
              <a:t>sizeof</a:t>
            </a:r>
            <a:r>
              <a:rPr lang="en-US" altLang="zh-CN" sz="1600" dirty="0">
                <a:solidFill>
                  <a:srgbClr val="0000FF"/>
                </a:solidFill>
                <a:latin typeface="Consolas" panose="020B0609020204030204" pitchFamily="49" charset="0"/>
              </a:rPr>
              <a:t>(struct Page) * </a:t>
            </a:r>
            <a:r>
              <a:rPr lang="en-US" altLang="zh-CN" sz="1600" dirty="0" err="1">
                <a:solidFill>
                  <a:srgbClr val="0000FF"/>
                </a:solidFill>
                <a:latin typeface="Consolas" panose="020B0609020204030204" pitchFamily="49" charset="0"/>
              </a:rPr>
              <a:t>npage</a:t>
            </a:r>
            <a:endParaRPr lang="en-US" altLang="zh-CN" sz="1600" dirty="0">
              <a:solidFill>
                <a:srgbClr val="0000FF"/>
              </a:solidFill>
              <a:latin typeface="Consolas" panose="020B0609020204030204" pitchFamily="49" charset="0"/>
            </a:endParaRPr>
          </a:p>
          <a:p>
            <a:endParaRPr lang="en-US" altLang="zh-CN" sz="2400" dirty="0">
              <a:latin typeface="宋体" panose="02010600030101010101" pitchFamily="2" charset="-122"/>
              <a:ea typeface="宋体" panose="02010600030101010101" pitchFamily="2" charset="-122"/>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空闲内存起始地址</a:t>
            </a:r>
            <a:endParaRPr lang="en-US" altLang="zh-CN" sz="2400" dirty="0">
              <a:latin typeface="微软雅黑" panose="020B0503020204020204" pitchFamily="34" charset="-122"/>
              <a:ea typeface="微软雅黑" panose="020B0503020204020204" pitchFamily="34" charset="-122"/>
            </a:endParaRPr>
          </a:p>
          <a:p>
            <a:endParaRPr lang="en-US" altLang="zh-CN" sz="2400" dirty="0">
              <a:solidFill>
                <a:srgbClr val="267F99"/>
              </a:solidFill>
              <a:latin typeface="宋体" panose="02010600030101010101" pitchFamily="2" charset="-122"/>
              <a:ea typeface="宋体" panose="02010600030101010101" pitchFamily="2" charset="-122"/>
            </a:endParaRPr>
          </a:p>
          <a:p>
            <a:r>
              <a:rPr lang="en-US" altLang="zh-CN" sz="1600" b="0" dirty="0" err="1">
                <a:solidFill>
                  <a:srgbClr val="267F99"/>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freemem</a:t>
            </a:r>
            <a:r>
              <a:rPr lang="en-US" altLang="zh-CN" sz="1600" b="0" dirty="0">
                <a:solidFill>
                  <a:srgbClr val="000000"/>
                </a:solidFill>
                <a:effectLst/>
                <a:latin typeface="Consolas" panose="020B0609020204030204" pitchFamily="49" charset="0"/>
              </a:rPr>
              <a:t> = </a:t>
            </a:r>
            <a:r>
              <a:rPr lang="en-US" altLang="zh-CN" sz="1600" b="0" dirty="0">
                <a:solidFill>
                  <a:srgbClr val="0000FF"/>
                </a:solidFill>
                <a:effectLst/>
                <a:latin typeface="Consolas" panose="020B0609020204030204" pitchFamily="49" charset="0"/>
              </a:rPr>
              <a:t>PADDR</a:t>
            </a:r>
            <a:r>
              <a:rPr lang="en-US" altLang="zh-CN" sz="1600" b="0" dirty="0">
                <a:solidFill>
                  <a:srgbClr val="000000"/>
                </a:solidFill>
                <a:effectLst/>
                <a:latin typeface="Consolas" panose="020B0609020204030204" pitchFamily="49" charset="0"/>
              </a:rPr>
              <a:t>((</a:t>
            </a:r>
            <a:r>
              <a:rPr lang="en-US" altLang="zh-CN" sz="1600" b="0" dirty="0" err="1">
                <a:solidFill>
                  <a:srgbClr val="267F99"/>
                </a:solidFill>
                <a:effectLst/>
                <a:latin typeface="Consolas" panose="020B0609020204030204" pitchFamily="49" charset="0"/>
              </a:rPr>
              <a:t>uintptr_t</a:t>
            </a:r>
            <a:r>
              <a:rPr lang="en-US" altLang="zh-CN" sz="1600" b="0" dirty="0">
                <a:solidFill>
                  <a:srgbClr val="000000"/>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pages</a:t>
            </a:r>
            <a:r>
              <a:rPr lang="en-US" altLang="zh-CN" sz="1600" b="0" dirty="0">
                <a:solidFill>
                  <a:srgbClr val="000000"/>
                </a:solidFill>
                <a:effectLst/>
                <a:latin typeface="Consolas" panose="020B0609020204030204" pitchFamily="49" charset="0"/>
              </a:rPr>
              <a:t> + </a:t>
            </a:r>
            <a:r>
              <a:rPr lang="en-US" altLang="zh-CN" sz="1600" b="0" dirty="0" err="1">
                <a:solidFill>
                  <a:srgbClr val="0000FF"/>
                </a:solidFill>
                <a:effectLst/>
                <a:latin typeface="Consolas" panose="020B0609020204030204" pitchFamily="49" charset="0"/>
              </a:rPr>
              <a:t>sizeof</a:t>
            </a:r>
            <a:r>
              <a:rPr lang="en-US" altLang="zh-CN" sz="1600" b="0" dirty="0">
                <a:solidFill>
                  <a:srgbClr val="000000"/>
                </a:solidFill>
                <a:effectLst/>
                <a:latin typeface="Consolas" panose="020B0609020204030204" pitchFamily="49" charset="0"/>
              </a:rPr>
              <a:t>(</a:t>
            </a:r>
            <a:r>
              <a:rPr lang="en-US" altLang="zh-CN" sz="1600" b="0" dirty="0">
                <a:solidFill>
                  <a:srgbClr val="0000FF"/>
                </a:solidFill>
                <a:effectLst/>
                <a:latin typeface="Consolas" panose="020B0609020204030204" pitchFamily="49" charset="0"/>
              </a:rPr>
              <a:t>struct</a:t>
            </a:r>
            <a:r>
              <a:rPr lang="en-US" altLang="zh-CN" sz="1600" b="0" dirty="0">
                <a:solidFill>
                  <a:srgbClr val="000000"/>
                </a:solidFill>
                <a:effectLst/>
                <a:latin typeface="Consolas" panose="020B0609020204030204" pitchFamily="49" charset="0"/>
              </a:rPr>
              <a:t> </a:t>
            </a:r>
            <a:r>
              <a:rPr lang="en-US" altLang="zh-CN" sz="1600" b="0" dirty="0">
                <a:solidFill>
                  <a:srgbClr val="267F99"/>
                </a:solidFill>
                <a:effectLst/>
                <a:latin typeface="Consolas" panose="020B0609020204030204" pitchFamily="49" charset="0"/>
              </a:rPr>
              <a:t>Page</a:t>
            </a:r>
            <a:r>
              <a:rPr lang="en-US" altLang="zh-CN" sz="1600" b="0" dirty="0">
                <a:solidFill>
                  <a:srgbClr val="000000"/>
                </a:solidFill>
                <a:effectLst/>
                <a:latin typeface="Consolas" panose="020B0609020204030204" pitchFamily="49" charset="0"/>
              </a:rPr>
              <a:t>) * </a:t>
            </a:r>
            <a:r>
              <a:rPr lang="en-US" altLang="zh-CN" sz="1600" b="0" dirty="0" err="1">
                <a:solidFill>
                  <a:srgbClr val="001080"/>
                </a:solidFill>
                <a:effectLst/>
                <a:latin typeface="Consolas" panose="020B0609020204030204" pitchFamily="49" charset="0"/>
              </a:rPr>
              <a:t>npage</a:t>
            </a:r>
            <a:r>
              <a:rPr lang="en-US" altLang="zh-CN" sz="1600" b="0" dirty="0">
                <a:solidFill>
                  <a:srgbClr val="000000"/>
                </a:solidFill>
                <a:effectLst/>
                <a:latin typeface="Consolas" panose="020B0609020204030204" pitchFamily="49" charset="0"/>
              </a:rPr>
              <a:t>);</a:t>
            </a:r>
          </a:p>
          <a:p>
            <a:endParaRPr lang="en-US" altLang="zh-CN" sz="2400" dirty="0">
              <a:latin typeface="宋体" panose="02010600030101010101" pitchFamily="2" charset="-122"/>
              <a:ea typeface="宋体" panose="02010600030101010101" pitchFamily="2" charset="-122"/>
            </a:endParaRPr>
          </a:p>
        </p:txBody>
      </p:sp>
      <p:grpSp>
        <p:nvGrpSpPr>
          <p:cNvPr id="14" name="组合 13">
            <a:extLst>
              <a:ext uri="{FF2B5EF4-FFF2-40B4-BE49-F238E27FC236}">
                <a16:creationId xmlns:a16="http://schemas.microsoft.com/office/drawing/2014/main" id="{743DCD45-55D1-5CDF-1521-9885D87E8C10}"/>
              </a:ext>
            </a:extLst>
          </p:cNvPr>
          <p:cNvGrpSpPr/>
          <p:nvPr/>
        </p:nvGrpSpPr>
        <p:grpSpPr>
          <a:xfrm>
            <a:off x="2285999" y="5517137"/>
            <a:ext cx="4572000" cy="1078735"/>
            <a:chOff x="4489269" y="3079940"/>
            <a:chExt cx="4572000" cy="1078735"/>
          </a:xfrm>
        </p:grpSpPr>
        <p:grpSp>
          <p:nvGrpSpPr>
            <p:cNvPr id="12" name="组合 11">
              <a:extLst>
                <a:ext uri="{FF2B5EF4-FFF2-40B4-BE49-F238E27FC236}">
                  <a16:creationId xmlns:a16="http://schemas.microsoft.com/office/drawing/2014/main" id="{714B1881-C594-26B8-25F1-B32D7243FF9A}"/>
                </a:ext>
              </a:extLst>
            </p:cNvPr>
            <p:cNvGrpSpPr/>
            <p:nvPr/>
          </p:nvGrpSpPr>
          <p:grpSpPr>
            <a:xfrm>
              <a:off x="4514310" y="3530600"/>
              <a:ext cx="4161378" cy="628075"/>
              <a:chOff x="4008582" y="5375561"/>
              <a:chExt cx="4161378" cy="628075"/>
            </a:xfrm>
          </p:grpSpPr>
          <p:sp>
            <p:nvSpPr>
              <p:cNvPr id="7" name="矩形 6">
                <a:extLst>
                  <a:ext uri="{FF2B5EF4-FFF2-40B4-BE49-F238E27FC236}">
                    <a16:creationId xmlns:a16="http://schemas.microsoft.com/office/drawing/2014/main" id="{CAE0F51C-3100-EEBF-8FF4-D7E11736C399}"/>
                  </a:ext>
                </a:extLst>
              </p:cNvPr>
              <p:cNvSpPr/>
              <p:nvPr/>
            </p:nvSpPr>
            <p:spPr>
              <a:xfrm>
                <a:off x="4008582" y="5375563"/>
                <a:ext cx="1394691" cy="628073"/>
              </a:xfrm>
              <a:prstGeom prst="rect">
                <a:avLst/>
              </a:prstGeom>
              <a:solidFill>
                <a:schemeClr val="accent1">
                  <a:lumMod val="60000"/>
                  <a:lumOff val="40000"/>
                </a:schemeClr>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Kernel</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8" name="矩形 7">
                <a:extLst>
                  <a:ext uri="{FF2B5EF4-FFF2-40B4-BE49-F238E27FC236}">
                    <a16:creationId xmlns:a16="http://schemas.microsoft.com/office/drawing/2014/main" id="{6EA91418-0880-3865-9A0C-377309283477}"/>
                  </a:ext>
                </a:extLst>
              </p:cNvPr>
              <p:cNvSpPr/>
              <p:nvPr/>
            </p:nvSpPr>
            <p:spPr>
              <a:xfrm>
                <a:off x="5403273" y="5375562"/>
                <a:ext cx="1394691" cy="628073"/>
              </a:xfrm>
              <a:prstGeom prst="rect">
                <a:avLst/>
              </a:prstGeom>
              <a:solidFill>
                <a:schemeClr val="accent2">
                  <a:lumMod val="60000"/>
                  <a:lumOff val="40000"/>
                </a:schemeClr>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 struct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1" name="矩形 10">
                <a:extLst>
                  <a:ext uri="{FF2B5EF4-FFF2-40B4-BE49-F238E27FC236}">
                    <a16:creationId xmlns:a16="http://schemas.microsoft.com/office/drawing/2014/main" id="{020DD82F-3AFD-D0DE-0788-1A56C7E273D7}"/>
                  </a:ext>
                </a:extLst>
              </p:cNvPr>
              <p:cNvSpPr/>
              <p:nvPr/>
            </p:nvSpPr>
            <p:spPr>
              <a:xfrm>
                <a:off x="6775269" y="5375561"/>
                <a:ext cx="1394691" cy="628073"/>
              </a:xfrm>
              <a:prstGeom prst="rect">
                <a:avLst/>
              </a:prstGeom>
              <a:solidFill>
                <a:schemeClr val="accent4">
                  <a:lumMod val="60000"/>
                  <a:lumOff val="4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freemem</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grpSp>
        <p:sp>
          <p:nvSpPr>
            <p:cNvPr id="13" name="文本框 12">
              <a:extLst>
                <a:ext uri="{FF2B5EF4-FFF2-40B4-BE49-F238E27FC236}">
                  <a16:creationId xmlns:a16="http://schemas.microsoft.com/office/drawing/2014/main" id="{BCDF6C59-4BD6-CDE4-3A93-1B5917D54CA7}"/>
                </a:ext>
              </a:extLst>
            </p:cNvPr>
            <p:cNvSpPr txBox="1"/>
            <p:nvPr/>
          </p:nvSpPr>
          <p:spPr>
            <a:xfrm>
              <a:off x="4489269" y="3079940"/>
              <a:ext cx="4572000" cy="369332"/>
            </a:xfrm>
            <a:prstGeom prst="rect">
              <a:avLst/>
            </a:prstGeom>
            <a:noFill/>
          </p:spPr>
          <p:txBody>
            <a:bodyPr wrap="square">
              <a:spAutoFit/>
            </a:bodyPr>
            <a:lstStyle/>
            <a:p>
              <a:r>
                <a:rPr lang="zh-CN" altLang="en-US" sz="1800" dirty="0">
                  <a:latin typeface="Times New Roman" panose="02020603050405020304" pitchFamily="18" charset="0"/>
                  <a:ea typeface="宋体" panose="02010600030101010101" pitchFamily="2" charset="-122"/>
                  <a:cs typeface="Times New Roman" panose="02020603050405020304" pitchFamily="18" charset="0"/>
                </a:rPr>
                <a:t>物理内存分布情况：</a:t>
              </a:r>
              <a:endParaRPr lang="en-US" altLang="zh-CN" sz="1800" dirty="0">
                <a:latin typeface="Times New Roman" panose="02020603050405020304" pitchFamily="18" charset="0"/>
                <a:ea typeface="宋体" panose="02010600030101010101" pitchFamily="2" charset="-122"/>
                <a:cs typeface="Times New Roman" panose="02020603050405020304" pitchFamily="18" charset="0"/>
              </a:endParaRPr>
            </a:p>
          </p:txBody>
        </p:sp>
      </p:grpSp>
    </p:spTree>
    <p:extLst>
      <p:ext uri="{BB962C8B-B14F-4D97-AF65-F5344CB8AC3E}">
        <p14:creationId xmlns:p14="http://schemas.microsoft.com/office/powerpoint/2010/main" val="2841388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zh-CN" altLang="en-US" sz="2900" spc="-45" dirty="0">
                <a:solidFill>
                  <a:srgbClr val="002060"/>
                </a:solidFill>
                <a:latin typeface="方正兰亭大黑_GBK" panose="02000000000000000000" pitchFamily="2" charset="-122"/>
                <a:ea typeface="方正兰亭大黑_GBK" panose="02000000000000000000" pitchFamily="2" charset="-122"/>
              </a:rPr>
              <a:t>背景介绍</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7</a:t>
            </a:fld>
            <a:endParaRPr lang="en-US" dirty="0"/>
          </a:p>
        </p:txBody>
      </p:sp>
      <p:sp>
        <p:nvSpPr>
          <p:cNvPr id="9" name="文本框 8">
            <a:extLst>
              <a:ext uri="{FF2B5EF4-FFF2-40B4-BE49-F238E27FC236}">
                <a16:creationId xmlns:a16="http://schemas.microsoft.com/office/drawing/2014/main" id="{DDA4AAC3-0254-3028-B77C-BDD697568076}"/>
              </a:ext>
            </a:extLst>
          </p:cNvPr>
          <p:cNvSpPr txBox="1"/>
          <p:nvPr/>
        </p:nvSpPr>
        <p:spPr>
          <a:xfrm>
            <a:off x="344796" y="1315035"/>
            <a:ext cx="8454407" cy="3416320"/>
          </a:xfrm>
          <a:prstGeom prst="rect">
            <a:avLst/>
          </a:prstGeom>
          <a:noFill/>
        </p:spPr>
        <p:txBody>
          <a:bodyPr wrap="square" rtlCol="0">
            <a:spAutoFit/>
          </a:bodyPr>
          <a:lstStyle/>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内核代码部分、</a:t>
            </a:r>
            <a:r>
              <a:rPr lang="en-US" altLang="zh-CN" sz="2400" dirty="0">
                <a:latin typeface="微软雅黑" panose="020B0503020204020204" pitchFamily="34" charset="-122"/>
                <a:ea typeface="微软雅黑" panose="020B0503020204020204" pitchFamily="34" charset="-122"/>
                <a:cs typeface="Times New Roman" panose="02020603050405020304" pitchFamily="18" charset="0"/>
              </a:rPr>
              <a:t>Page</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结构部分的物理页是已被占用了的，而之后的页才是空闲页，需要将他们标记出来。</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首先将所有页全标记为已使用：</a:t>
            </a:r>
            <a:endParaRPr lang="en-US" altLang="zh-CN" sz="2400" dirty="0">
              <a:latin typeface="微软雅黑" panose="020B0503020204020204" pitchFamily="34" charset="-122"/>
              <a:ea typeface="微软雅黑" panose="020B0503020204020204" pitchFamily="34" charset="-122"/>
              <a:cs typeface="Times New Roman" panose="02020603050405020304" pitchFamily="18" charset="0"/>
            </a:endParaRPr>
          </a:p>
          <a:p>
            <a:pPr lvl="1"/>
            <a:endParaRPr lang="en-US" altLang="zh-CN" sz="1600" b="0" dirty="0">
              <a:solidFill>
                <a:srgbClr val="AF00DB"/>
              </a:solidFill>
              <a:effectLst/>
              <a:latin typeface="Consolas" panose="020B0609020204030204" pitchFamily="49" charset="0"/>
            </a:endParaRPr>
          </a:p>
          <a:p>
            <a:pPr lvl="1"/>
            <a:r>
              <a:rPr lang="en-US" altLang="zh-CN" sz="1600" b="0" dirty="0">
                <a:solidFill>
                  <a:srgbClr val="AF00DB"/>
                </a:solidFill>
                <a:effectLst/>
                <a:latin typeface="Consolas" panose="020B0609020204030204" pitchFamily="49" charset="0"/>
              </a:rPr>
              <a:t>for</a:t>
            </a:r>
            <a:r>
              <a:rPr lang="en-US" altLang="zh-CN" sz="1600" b="0" dirty="0">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a:t>
            </a:r>
            <a:r>
              <a:rPr lang="en-US" altLang="zh-CN" sz="1600" b="0" dirty="0">
                <a:solidFill>
                  <a:srgbClr val="098658"/>
                </a:solidFill>
                <a:effectLst/>
                <a:latin typeface="Consolas" panose="020B0609020204030204" pitchFamily="49" charset="0"/>
              </a:rPr>
              <a:t>0</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 &lt; </a:t>
            </a:r>
            <a:r>
              <a:rPr lang="en-US" altLang="zh-CN" sz="1600" b="0" dirty="0" err="1">
                <a:solidFill>
                  <a:srgbClr val="001080"/>
                </a:solidFill>
                <a:effectLst/>
                <a:latin typeface="Consolas" panose="020B0609020204030204" pitchFamily="49" charset="0"/>
              </a:rPr>
              <a:t>npage</a:t>
            </a:r>
            <a:r>
              <a:rPr lang="en-US" altLang="zh-CN" sz="1600" b="0" dirty="0">
                <a:solidFill>
                  <a:srgbClr val="000000"/>
                </a:solidFill>
                <a:effectLst/>
                <a:latin typeface="Consolas" panose="020B0609020204030204" pitchFamily="49" charset="0"/>
              </a:rPr>
              <a:t>; </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a:t>
            </a:r>
          </a:p>
          <a:p>
            <a:pPr lvl="1"/>
            <a:r>
              <a:rPr lang="en-US" altLang="zh-CN" sz="1600" b="0" dirty="0">
                <a:solidFill>
                  <a:srgbClr val="000000"/>
                </a:solidFill>
                <a:effectLst/>
                <a:latin typeface="Consolas" panose="020B0609020204030204" pitchFamily="49" charset="0"/>
              </a:rPr>
              <a:t>    </a:t>
            </a:r>
            <a:r>
              <a:rPr lang="en-US" altLang="zh-CN" sz="1600" b="0" dirty="0" err="1">
                <a:solidFill>
                  <a:srgbClr val="0000FF"/>
                </a:solidFill>
                <a:effectLst/>
                <a:latin typeface="Consolas" panose="020B0609020204030204" pitchFamily="49" charset="0"/>
              </a:rPr>
              <a:t>SetPageReserved</a:t>
            </a:r>
            <a:r>
              <a:rPr lang="en-US" altLang="zh-CN" sz="1600" b="0" dirty="0">
                <a:solidFill>
                  <a:srgbClr val="000000"/>
                </a:solidFill>
                <a:effectLst/>
                <a:latin typeface="Consolas" panose="020B0609020204030204" pitchFamily="49" charset="0"/>
              </a:rPr>
              <a:t>(</a:t>
            </a:r>
            <a:r>
              <a:rPr lang="en-US" altLang="zh-CN" sz="1600" b="0" dirty="0">
                <a:solidFill>
                  <a:srgbClr val="001080"/>
                </a:solidFill>
                <a:effectLst/>
                <a:latin typeface="Consolas" panose="020B0609020204030204" pitchFamily="49" charset="0"/>
              </a:rPr>
              <a:t>pages</a:t>
            </a:r>
            <a:r>
              <a:rPr lang="en-US" altLang="zh-CN" sz="1600" b="0" dirty="0">
                <a:solidFill>
                  <a:srgbClr val="000000"/>
                </a:solidFill>
                <a:effectLst/>
                <a:latin typeface="Consolas" panose="020B0609020204030204" pitchFamily="49" charset="0"/>
              </a:rPr>
              <a:t> + </a:t>
            </a:r>
            <a:r>
              <a:rPr lang="en-US" altLang="zh-CN" sz="1600" b="0" dirty="0" err="1">
                <a:solidFill>
                  <a:srgbClr val="001080"/>
                </a:solidFill>
                <a:effectLst/>
                <a:latin typeface="Consolas" panose="020B0609020204030204" pitchFamily="49" charset="0"/>
              </a:rPr>
              <a:t>i</a:t>
            </a:r>
            <a:r>
              <a:rPr lang="en-US" altLang="zh-CN" sz="1600" b="0" dirty="0">
                <a:solidFill>
                  <a:srgbClr val="000000"/>
                </a:solidFill>
                <a:effectLst/>
                <a:latin typeface="Consolas" panose="020B0609020204030204" pitchFamily="49" charset="0"/>
              </a:rPr>
              <a:t>);</a:t>
            </a:r>
          </a:p>
          <a:p>
            <a:pPr lvl="1"/>
            <a:r>
              <a:rPr lang="en-US" altLang="zh-CN" sz="1600" b="0" dirty="0">
                <a:solidFill>
                  <a:srgbClr val="000000"/>
                </a:solidFill>
                <a:effectLst/>
                <a:latin typeface="Consolas" panose="020B0609020204030204" pitchFamily="49" charset="0"/>
              </a:rPr>
              <a:t>  }</a:t>
            </a:r>
          </a:p>
          <a:p>
            <a:endParaRPr lang="en-US" altLang="zh-CN" sz="2400" dirty="0">
              <a:latin typeface="宋体" panose="02010600030101010101" pitchFamily="2" charset="-122"/>
              <a:ea typeface="宋体" panose="02010600030101010101" pitchFamily="2" charset="-122"/>
            </a:endParaRPr>
          </a:p>
          <a:p>
            <a:pPr marL="342900" indent="-34290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再将</a:t>
            </a:r>
            <a:r>
              <a:rPr lang="en-US" altLang="zh-CN" sz="2400" dirty="0" err="1">
                <a:latin typeface="微软雅黑" panose="020B0503020204020204" pitchFamily="34" charset="-122"/>
                <a:ea typeface="微软雅黑" panose="020B0503020204020204" pitchFamily="34" charset="-122"/>
              </a:rPr>
              <a:t>freemem</a:t>
            </a:r>
            <a:r>
              <a:rPr lang="zh-CN" altLang="en-US" sz="2400" dirty="0">
                <a:latin typeface="微软雅黑" panose="020B0503020204020204" pitchFamily="34" charset="-122"/>
                <a:ea typeface="微软雅黑" panose="020B0503020204020204" pitchFamily="34" charset="-122"/>
              </a:rPr>
              <a:t>区域页设为空闲：</a:t>
            </a:r>
            <a:endParaRPr lang="en-US" altLang="zh-CN" sz="2400" dirty="0">
              <a:latin typeface="微软雅黑" panose="020B0503020204020204" pitchFamily="34" charset="-122"/>
              <a:ea typeface="微软雅黑" panose="020B0503020204020204" pitchFamily="34" charset="-122"/>
            </a:endParaRPr>
          </a:p>
          <a:p>
            <a:r>
              <a:rPr lang="en-US" altLang="zh-CN" sz="1600" b="0" dirty="0">
                <a:solidFill>
                  <a:srgbClr val="795E26"/>
                </a:solidFill>
                <a:effectLst/>
                <a:latin typeface="Consolas" panose="020B0609020204030204" pitchFamily="49" charset="0"/>
              </a:rPr>
              <a:t>	</a:t>
            </a:r>
          </a:p>
          <a:p>
            <a:r>
              <a:rPr lang="en-US" altLang="zh-CN" sz="1600" dirty="0">
                <a:solidFill>
                  <a:srgbClr val="795E26"/>
                </a:solidFill>
                <a:latin typeface="Consolas" panose="020B0609020204030204" pitchFamily="49" charset="0"/>
              </a:rPr>
              <a:t>	</a:t>
            </a:r>
            <a:r>
              <a:rPr lang="en-US" altLang="zh-CN" sz="1600" b="0" dirty="0" err="1">
                <a:solidFill>
                  <a:srgbClr val="795E26"/>
                </a:solidFill>
                <a:effectLst/>
                <a:latin typeface="Consolas" panose="020B0609020204030204" pitchFamily="49" charset="0"/>
              </a:rPr>
              <a:t>init_memmap</a:t>
            </a:r>
            <a:r>
              <a:rPr lang="en-US" altLang="zh-CN" sz="1600" b="0" dirty="0">
                <a:solidFill>
                  <a:srgbClr val="000000"/>
                </a:solidFill>
                <a:effectLst/>
                <a:latin typeface="Consolas" panose="020B0609020204030204" pitchFamily="49" charset="0"/>
              </a:rPr>
              <a:t>(</a:t>
            </a:r>
            <a:r>
              <a:rPr lang="en-US" altLang="zh-CN" sz="1600" b="0" dirty="0">
                <a:solidFill>
                  <a:srgbClr val="795E26"/>
                </a:solidFill>
                <a:effectLst/>
                <a:latin typeface="Consolas" panose="020B0609020204030204" pitchFamily="49" charset="0"/>
              </a:rPr>
              <a:t>pa2page</a:t>
            </a:r>
            <a:r>
              <a:rPr lang="en-US" altLang="zh-CN" sz="1600" b="0" dirty="0">
                <a:solidFill>
                  <a:srgbClr val="000000"/>
                </a:solidFill>
                <a:effectLst/>
                <a:latin typeface="Consolas" panose="020B0609020204030204" pitchFamily="49" charset="0"/>
              </a:rPr>
              <a:t>(</a:t>
            </a:r>
            <a:r>
              <a:rPr lang="en-US" altLang="zh-CN" sz="1600" b="0" dirty="0" err="1">
                <a:solidFill>
                  <a:srgbClr val="001080"/>
                </a:solidFill>
                <a:effectLst/>
                <a:latin typeface="Consolas" panose="020B0609020204030204" pitchFamily="49" charset="0"/>
              </a:rPr>
              <a:t>mbegin</a:t>
            </a:r>
            <a:r>
              <a:rPr lang="en-US" altLang="zh-CN" sz="1600" b="0" dirty="0">
                <a:solidFill>
                  <a:srgbClr val="000000"/>
                </a:solidFill>
                <a:effectLst/>
                <a:latin typeface="Consolas" panose="020B0609020204030204" pitchFamily="49" charset="0"/>
              </a:rPr>
              <a:t>), (</a:t>
            </a:r>
            <a:r>
              <a:rPr lang="en-US" altLang="zh-CN" sz="1600" b="0" dirty="0">
                <a:solidFill>
                  <a:srgbClr val="001080"/>
                </a:solidFill>
                <a:effectLst/>
                <a:latin typeface="Consolas" panose="020B0609020204030204" pitchFamily="49" charset="0"/>
              </a:rPr>
              <a:t>mend</a:t>
            </a:r>
            <a:r>
              <a:rPr lang="en-US" altLang="zh-CN" sz="1600" b="0" dirty="0">
                <a:solidFill>
                  <a:srgbClr val="000000"/>
                </a:solidFill>
                <a:effectLst/>
                <a:latin typeface="Consolas" panose="020B0609020204030204" pitchFamily="49" charset="0"/>
              </a:rPr>
              <a:t> - </a:t>
            </a:r>
            <a:r>
              <a:rPr lang="en-US" altLang="zh-CN" sz="1600" b="0" dirty="0" err="1">
                <a:solidFill>
                  <a:srgbClr val="001080"/>
                </a:solidFill>
                <a:effectLst/>
                <a:latin typeface="Consolas" panose="020B0609020204030204" pitchFamily="49" charset="0"/>
              </a:rPr>
              <a:t>mbegin</a:t>
            </a:r>
            <a:r>
              <a:rPr lang="en-US" altLang="zh-CN" sz="1600" b="0" dirty="0">
                <a:solidFill>
                  <a:srgbClr val="000000"/>
                </a:solidFill>
                <a:effectLst/>
                <a:latin typeface="Consolas" panose="020B0609020204030204" pitchFamily="49" charset="0"/>
              </a:rPr>
              <a:t>) &gt;&gt; </a:t>
            </a:r>
            <a:r>
              <a:rPr lang="en-US" altLang="zh-CN" sz="1600" b="0" dirty="0">
                <a:solidFill>
                  <a:srgbClr val="0000FF"/>
                </a:solidFill>
                <a:effectLst/>
                <a:latin typeface="Consolas" panose="020B0609020204030204" pitchFamily="49" charset="0"/>
              </a:rPr>
              <a:t>PGSHIFT</a:t>
            </a:r>
            <a:r>
              <a:rPr lang="en-US" altLang="zh-CN" sz="1600" b="0" dirty="0">
                <a:solidFill>
                  <a:srgbClr val="000000"/>
                </a:solidFill>
                <a:effectLst/>
                <a:latin typeface="Consolas" panose="020B0609020204030204" pitchFamily="49" charset="0"/>
              </a:rPr>
              <a:t> );</a:t>
            </a:r>
          </a:p>
        </p:txBody>
      </p:sp>
      <p:sp>
        <p:nvSpPr>
          <p:cNvPr id="7" name="矩形 6">
            <a:extLst>
              <a:ext uri="{FF2B5EF4-FFF2-40B4-BE49-F238E27FC236}">
                <a16:creationId xmlns:a16="http://schemas.microsoft.com/office/drawing/2014/main" id="{E36E4FDB-2AFE-E468-1923-C2FE8748F830}"/>
              </a:ext>
            </a:extLst>
          </p:cNvPr>
          <p:cNvSpPr/>
          <p:nvPr/>
        </p:nvSpPr>
        <p:spPr>
          <a:xfrm>
            <a:off x="2390192" y="5021416"/>
            <a:ext cx="4755325" cy="628073"/>
          </a:xfrm>
          <a:prstGeom prst="rect">
            <a:avLst/>
          </a:prstGeom>
          <a:solidFill>
            <a:schemeClr val="accent2">
              <a:lumMod val="60000"/>
              <a:lumOff val="40000"/>
            </a:schemeClr>
          </a:solidFill>
        </p:spPr>
        <p:txBody>
          <a:bodyPr wrap="square" lIns="0" tIns="0" rIns="0" bIns="0" rtlCol="0" anchor="ctr">
            <a:noAutofit/>
          </a:bodyPr>
          <a:lstStyle/>
          <a:p>
            <a:pPr algn="ctr"/>
            <a:r>
              <a:rPr lang="en-US" altLang="zh-CN" sz="1850" dirty="0">
                <a:solidFill>
                  <a:srgbClr val="002060"/>
                </a:solidFill>
                <a:latin typeface="方正兰亭大黑_GBK" panose="02010600030101010101" pitchFamily="2" charset="-122"/>
                <a:ea typeface="方正兰亭大黑_GBK" panose="02010600030101010101" pitchFamily="2" charset="-122"/>
              </a:rPr>
              <a:t>Page struct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cxnSp>
        <p:nvCxnSpPr>
          <p:cNvPr id="12" name="直接连接符 11">
            <a:extLst>
              <a:ext uri="{FF2B5EF4-FFF2-40B4-BE49-F238E27FC236}">
                <a16:creationId xmlns:a16="http://schemas.microsoft.com/office/drawing/2014/main" id="{9A8365BC-504C-77C0-7F8D-EA09ADF59247}"/>
              </a:ext>
            </a:extLst>
          </p:cNvPr>
          <p:cNvCxnSpPr/>
          <p:nvPr/>
        </p:nvCxnSpPr>
        <p:spPr>
          <a:xfrm>
            <a:off x="2390192" y="5649489"/>
            <a:ext cx="0" cy="3144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8C2FE86F-F548-F77A-5E08-326230BC7EB3}"/>
              </a:ext>
            </a:extLst>
          </p:cNvPr>
          <p:cNvCxnSpPr/>
          <p:nvPr/>
        </p:nvCxnSpPr>
        <p:spPr>
          <a:xfrm>
            <a:off x="3905118" y="5649489"/>
            <a:ext cx="0" cy="3144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DDFAA2A9-EC59-D83A-1924-BA89E2D2096A}"/>
              </a:ext>
            </a:extLst>
          </p:cNvPr>
          <p:cNvCxnSpPr/>
          <p:nvPr/>
        </p:nvCxnSpPr>
        <p:spPr>
          <a:xfrm>
            <a:off x="7135357" y="5643392"/>
            <a:ext cx="0" cy="3144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DE5A4709-BB23-B87F-C90D-2AFB2C41D31B}"/>
              </a:ext>
            </a:extLst>
          </p:cNvPr>
          <p:cNvSpPr txBox="1"/>
          <p:nvPr/>
        </p:nvSpPr>
        <p:spPr>
          <a:xfrm>
            <a:off x="4740719" y="5711215"/>
            <a:ext cx="1631333" cy="369332"/>
          </a:xfrm>
          <a:prstGeom prst="rect">
            <a:avLst/>
          </a:prstGeom>
          <a:noFill/>
        </p:spPr>
        <p:txBody>
          <a:bodyPr wrap="square">
            <a:spAutoFit/>
          </a:bodyPr>
          <a:lstStyle/>
          <a:p>
            <a:pPr algn="ctr"/>
            <a:r>
              <a:rPr lang="en-US" altLang="zh-CN" dirty="0" err="1">
                <a:latin typeface="Times New Roman" panose="02020603050405020304" pitchFamily="18" charset="0"/>
                <a:ea typeface="宋体" panose="02010600030101010101" pitchFamily="2" charset="-122"/>
                <a:cs typeface="Times New Roman" panose="02020603050405020304" pitchFamily="18" charset="0"/>
              </a:rPr>
              <a:t>f</a:t>
            </a:r>
            <a:r>
              <a:rPr lang="en-US" altLang="zh-CN" sz="1800" dirty="0" err="1">
                <a:latin typeface="Times New Roman" panose="02020603050405020304" pitchFamily="18" charset="0"/>
                <a:ea typeface="宋体" panose="02010600030101010101" pitchFamily="2" charset="-122"/>
                <a:cs typeface="Times New Roman" panose="02020603050405020304" pitchFamily="18" charset="0"/>
              </a:rPr>
              <a:t>reemem</a:t>
            </a:r>
            <a:r>
              <a:rPr lang="en-US" altLang="zh-CN" sz="1800" dirty="0">
                <a:latin typeface="Times New Roman" panose="02020603050405020304" pitchFamily="18" charset="0"/>
                <a:ea typeface="宋体" panose="02010600030101010101" pitchFamily="2" charset="-122"/>
                <a:cs typeface="Times New Roman" panose="02020603050405020304" pitchFamily="18" charset="0"/>
              </a:rPr>
              <a:t> Page</a:t>
            </a:r>
            <a:endParaRPr lang="zh-CN" altLang="en-US" dirty="0">
              <a:latin typeface="Times New Roman" panose="02020603050405020304" pitchFamily="18" charset="0"/>
              <a:cs typeface="Times New Roman" panose="02020603050405020304" pitchFamily="18" charset="0"/>
            </a:endParaRPr>
          </a:p>
        </p:txBody>
      </p:sp>
      <p:sp>
        <p:nvSpPr>
          <p:cNvPr id="23" name="文本框 22">
            <a:extLst>
              <a:ext uri="{FF2B5EF4-FFF2-40B4-BE49-F238E27FC236}">
                <a16:creationId xmlns:a16="http://schemas.microsoft.com/office/drawing/2014/main" id="{E2716076-11CE-CE31-C080-EF7D8B13FB82}"/>
              </a:ext>
            </a:extLst>
          </p:cNvPr>
          <p:cNvSpPr txBox="1"/>
          <p:nvPr/>
        </p:nvSpPr>
        <p:spPr>
          <a:xfrm>
            <a:off x="2390192" y="5711215"/>
            <a:ext cx="1514926" cy="369332"/>
          </a:xfrm>
          <a:prstGeom prst="rect">
            <a:avLst/>
          </a:prstGeom>
          <a:noFill/>
        </p:spPr>
        <p:txBody>
          <a:bodyPr wrap="square">
            <a:spAutoFit/>
          </a:bodyPr>
          <a:lstStyle/>
          <a:p>
            <a:pPr algn="ctr"/>
            <a:r>
              <a:rPr lang="en-US" altLang="zh-CN" dirty="0">
                <a:latin typeface="Times New Roman" panose="02020603050405020304" pitchFamily="18" charset="0"/>
                <a:ea typeface="宋体" panose="02010600030101010101" pitchFamily="2" charset="-122"/>
                <a:cs typeface="Times New Roman" panose="02020603050405020304" pitchFamily="18" charset="0"/>
              </a:rPr>
              <a:t>kernel</a:t>
            </a:r>
            <a:r>
              <a:rPr lang="en-US" altLang="zh-CN" sz="1800" dirty="0">
                <a:latin typeface="Times New Roman" panose="02020603050405020304" pitchFamily="18" charset="0"/>
                <a:ea typeface="宋体" panose="02010600030101010101" pitchFamily="2" charset="-122"/>
                <a:cs typeface="Times New Roman" panose="02020603050405020304" pitchFamily="18" charset="0"/>
              </a:rPr>
              <a:t> Page</a:t>
            </a:r>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8715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AA6962F-C803-25D9-45AE-7A329C22CD9E}"/>
              </a:ext>
            </a:extLst>
          </p:cNvPr>
          <p:cNvPicPr>
            <a:picLocks noChangeAspect="1"/>
          </p:cNvPicPr>
          <p:nvPr/>
        </p:nvPicPr>
        <p:blipFill>
          <a:blip r:embed="rId2"/>
          <a:stretch>
            <a:fillRect/>
          </a:stretch>
        </p:blipFill>
        <p:spPr>
          <a:xfrm>
            <a:off x="191378" y="230690"/>
            <a:ext cx="2219313" cy="874965"/>
          </a:xfrm>
          <a:prstGeom prst="rect">
            <a:avLst/>
          </a:prstGeom>
        </p:spPr>
      </p:pic>
      <p:sp>
        <p:nvSpPr>
          <p:cNvPr id="9" name="文本框 8">
            <a:extLst>
              <a:ext uri="{FF2B5EF4-FFF2-40B4-BE49-F238E27FC236}">
                <a16:creationId xmlns:a16="http://schemas.microsoft.com/office/drawing/2014/main" id="{3DEB1FAC-6DB2-CC8A-ACEE-2A91C62E20AF}"/>
              </a:ext>
            </a:extLst>
          </p:cNvPr>
          <p:cNvSpPr txBox="1"/>
          <p:nvPr/>
        </p:nvSpPr>
        <p:spPr>
          <a:xfrm>
            <a:off x="3556336" y="2598003"/>
            <a:ext cx="2031325" cy="830997"/>
          </a:xfrm>
          <a:prstGeom prst="rect">
            <a:avLst/>
          </a:prstGeom>
          <a:noFill/>
        </p:spPr>
        <p:txBody>
          <a:bodyPr wrap="none" rtlCol="0">
            <a:spAutoFit/>
          </a:bodyPr>
          <a:lstStyle/>
          <a:p>
            <a:r>
              <a:rPr lang="zh-CN" altLang="en-US" sz="4800" b="1" dirty="0">
                <a:solidFill>
                  <a:schemeClr val="accent1">
                    <a:lumMod val="50000"/>
                  </a:schemeClr>
                </a:solidFill>
                <a:latin typeface="+mn-ea"/>
              </a:rPr>
              <a:t>练习一</a:t>
            </a:r>
          </a:p>
        </p:txBody>
      </p:sp>
      <p:cxnSp>
        <p:nvCxnSpPr>
          <p:cNvPr id="11" name="直接连接符 10">
            <a:extLst>
              <a:ext uri="{FF2B5EF4-FFF2-40B4-BE49-F238E27FC236}">
                <a16:creationId xmlns:a16="http://schemas.microsoft.com/office/drawing/2014/main" id="{4FB5F4A5-295B-5052-8D33-5B698CFB525A}"/>
              </a:ext>
            </a:extLst>
          </p:cNvPr>
          <p:cNvCxnSpPr>
            <a:cxnSpLocks/>
          </p:cNvCxnSpPr>
          <p:nvPr/>
        </p:nvCxnSpPr>
        <p:spPr>
          <a:xfrm>
            <a:off x="852054" y="3532908"/>
            <a:ext cx="7439891" cy="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F27ECD46-64E9-49FB-78FC-4ED027C1B02B}"/>
              </a:ext>
            </a:extLst>
          </p:cNvPr>
          <p:cNvSpPr txBox="1"/>
          <p:nvPr/>
        </p:nvSpPr>
        <p:spPr>
          <a:xfrm>
            <a:off x="908288" y="6057781"/>
            <a:ext cx="7327424" cy="800219"/>
          </a:xfrm>
          <a:prstGeom prst="rect">
            <a:avLst/>
          </a:prstGeom>
          <a:noFill/>
        </p:spPr>
        <p:txBody>
          <a:bodyPr wrap="square" rtlCol="0">
            <a:spAutoFit/>
          </a:bodyPr>
          <a:lstStyle/>
          <a:p>
            <a:pPr algn="ctr"/>
            <a:r>
              <a:rPr lang="zh-CN" altLang="en-US" sz="1400" b="1" dirty="0">
                <a:solidFill>
                  <a:srgbClr val="333333"/>
                </a:solidFill>
                <a:latin typeface="Helvetica Neue"/>
              </a:rPr>
              <a:t>部分内容来自：</a:t>
            </a:r>
            <a:r>
              <a:rPr lang="en-US" altLang="zh-CN" sz="1400" b="1" i="0" dirty="0" err="1">
                <a:solidFill>
                  <a:srgbClr val="333333"/>
                </a:solidFill>
                <a:effectLst/>
                <a:latin typeface="Helvetica Neue"/>
              </a:rPr>
              <a:t>uCore</a:t>
            </a:r>
            <a:r>
              <a:rPr lang="en-US" altLang="zh-CN" sz="1400" b="1" i="0" dirty="0">
                <a:solidFill>
                  <a:srgbClr val="333333"/>
                </a:solidFill>
                <a:effectLst/>
                <a:latin typeface="Helvetica Neue"/>
              </a:rPr>
              <a:t> OS for LoongArch32 </a:t>
            </a:r>
            <a:r>
              <a:rPr lang="zh-CN" altLang="en-US" sz="1400" b="1" i="0" dirty="0">
                <a:solidFill>
                  <a:srgbClr val="333333"/>
                </a:solidFill>
                <a:effectLst/>
                <a:latin typeface="Helvetica Neue"/>
              </a:rPr>
              <a:t>实验指导书</a:t>
            </a:r>
            <a:r>
              <a:rPr lang="en-US" altLang="zh-CN" sz="1400" b="1" i="0" dirty="0">
                <a:solidFill>
                  <a:srgbClr val="333333"/>
                </a:solidFill>
                <a:effectLst/>
                <a:latin typeface="Helvetica Neue"/>
              </a:rPr>
              <a:t>Lab8</a:t>
            </a:r>
            <a:r>
              <a:rPr lang="zh-CN" altLang="en-US" sz="1400" b="1" i="0" dirty="0">
                <a:solidFill>
                  <a:srgbClr val="333333"/>
                </a:solidFill>
                <a:effectLst/>
                <a:latin typeface="Helvetica Neue"/>
              </a:rPr>
              <a:t>中内容</a:t>
            </a:r>
            <a:endParaRPr lang="en-US" altLang="zh-CN" sz="1400" b="1" i="0" dirty="0">
              <a:solidFill>
                <a:srgbClr val="333333"/>
              </a:solidFill>
              <a:effectLst/>
              <a:latin typeface="Helvetica Neue"/>
            </a:endParaRPr>
          </a:p>
          <a:p>
            <a:pPr algn="ctr"/>
            <a:r>
              <a:rPr lang="en-US" altLang="zh-CN" sz="1400" b="1" i="0" dirty="0">
                <a:solidFill>
                  <a:srgbClr val="333333"/>
                </a:solidFill>
                <a:effectLst/>
                <a:latin typeface="Helvetica Neue"/>
              </a:rPr>
              <a:t>https://cyyself.github.io/ucore_la32_docs/lab8.html</a:t>
            </a:r>
            <a:endParaRPr lang="zh-CN" altLang="en-US" sz="1400" b="1" i="0" dirty="0">
              <a:solidFill>
                <a:srgbClr val="333333"/>
              </a:solidFill>
              <a:effectLst/>
              <a:latin typeface="Helvetica Neue"/>
            </a:endParaRPr>
          </a:p>
          <a:p>
            <a:pPr algn="ctr"/>
            <a:endParaRPr lang="zh-CN" altLang="en-US" dirty="0"/>
          </a:p>
        </p:txBody>
      </p:sp>
      <p:sp>
        <p:nvSpPr>
          <p:cNvPr id="2" name="文本框 1">
            <a:extLst>
              <a:ext uri="{FF2B5EF4-FFF2-40B4-BE49-F238E27FC236}">
                <a16:creationId xmlns:a16="http://schemas.microsoft.com/office/drawing/2014/main" id="{1BCA6633-F5A7-B30C-80AC-19276B679A45}"/>
              </a:ext>
            </a:extLst>
          </p:cNvPr>
          <p:cNvSpPr txBox="1"/>
          <p:nvPr/>
        </p:nvSpPr>
        <p:spPr>
          <a:xfrm>
            <a:off x="2098404" y="3532908"/>
            <a:ext cx="4947188" cy="461665"/>
          </a:xfrm>
          <a:prstGeom prst="rect">
            <a:avLst/>
          </a:prstGeom>
          <a:noFill/>
        </p:spPr>
        <p:txBody>
          <a:bodyPr wrap="none" rtlCol="0">
            <a:spAutoFit/>
          </a:bodyPr>
          <a:lstStyle/>
          <a:p>
            <a:pPr algn="l"/>
            <a:r>
              <a:rPr lang="zh-CN" altLang="en-US" sz="2400" b="0" i="0" dirty="0">
                <a:solidFill>
                  <a:srgbClr val="203864"/>
                </a:solidFill>
                <a:effectLst/>
                <a:latin typeface="Roboto" panose="02000000000000000000" pitchFamily="2" charset="0"/>
              </a:rPr>
              <a:t>实现 </a:t>
            </a:r>
            <a:r>
              <a:rPr lang="en-US" altLang="zh-CN" sz="2400" b="0" i="0" dirty="0">
                <a:solidFill>
                  <a:srgbClr val="203864"/>
                </a:solidFill>
                <a:effectLst/>
                <a:latin typeface="Roboto" panose="02000000000000000000" pitchFamily="2" charset="0"/>
              </a:rPr>
              <a:t>first-fit </a:t>
            </a:r>
            <a:r>
              <a:rPr lang="zh-CN" altLang="en-US" sz="2400" b="0" i="0" dirty="0">
                <a:solidFill>
                  <a:srgbClr val="203864"/>
                </a:solidFill>
                <a:effectLst/>
                <a:latin typeface="Roboto" panose="02000000000000000000" pitchFamily="2" charset="0"/>
              </a:rPr>
              <a:t>连续物理内存分配算法</a:t>
            </a:r>
          </a:p>
        </p:txBody>
      </p:sp>
    </p:spTree>
    <p:extLst>
      <p:ext uri="{BB962C8B-B14F-4D97-AF65-F5344CB8AC3E}">
        <p14:creationId xmlns:p14="http://schemas.microsoft.com/office/powerpoint/2010/main" val="235230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79"/>
          <p:cNvSpPr/>
          <p:nvPr/>
        </p:nvSpPr>
        <p:spPr>
          <a:xfrm>
            <a:off x="0" y="361944"/>
            <a:ext cx="376238" cy="349256"/>
          </a:xfrm>
          <a:custGeom>
            <a:avLst/>
            <a:gdLst/>
            <a:ahLst/>
            <a:cxnLst/>
            <a:rect l="l" t="t" r="r" b="b"/>
            <a:pathLst>
              <a:path w="747585" h="698500">
                <a:moveTo>
                  <a:pt x="747585" y="698500"/>
                </a:moveTo>
                <a:lnTo>
                  <a:pt x="0" y="698500"/>
                </a:lnTo>
                <a:lnTo>
                  <a:pt x="0" y="0"/>
                </a:lnTo>
                <a:lnTo>
                  <a:pt x="747585" y="0"/>
                </a:lnTo>
                <a:lnTo>
                  <a:pt x="747585" y="698500"/>
                </a:lnTo>
                <a:close/>
              </a:path>
            </a:pathLst>
          </a:custGeom>
          <a:solidFill>
            <a:srgbClr val="002060"/>
          </a:solidFill>
        </p:spPr>
        <p:txBody>
          <a:bodyPr wrap="square" lIns="0" tIns="0" rIns="0" bIns="0" rtlCol="0">
            <a:noAutofit/>
          </a:bodyPr>
          <a:lstStyle/>
          <a:p>
            <a:endParaRPr/>
          </a:p>
        </p:txBody>
      </p:sp>
      <p:cxnSp>
        <p:nvCxnSpPr>
          <p:cNvPr id="10" name="直接连接符 9"/>
          <p:cNvCxnSpPr/>
          <p:nvPr/>
        </p:nvCxnSpPr>
        <p:spPr>
          <a:xfrm>
            <a:off x="2055800" y="718297"/>
            <a:ext cx="6619888" cy="0"/>
          </a:xfrm>
          <a:prstGeom prst="line">
            <a:avLst/>
          </a:prstGeom>
          <a:ln w="9525">
            <a:solidFill>
              <a:srgbClr val="002060"/>
            </a:solidFill>
          </a:ln>
        </p:spPr>
        <p:style>
          <a:lnRef idx="1">
            <a:schemeClr val="accent1"/>
          </a:lnRef>
          <a:fillRef idx="0">
            <a:schemeClr val="accent1"/>
          </a:fillRef>
          <a:effectRef idx="0">
            <a:schemeClr val="accent1"/>
          </a:effectRef>
          <a:fontRef idx="minor">
            <a:schemeClr val="tx1"/>
          </a:fontRef>
        </p:style>
      </p:cxnSp>
      <p:sp>
        <p:nvSpPr>
          <p:cNvPr id="6" name="object 2"/>
          <p:cNvSpPr txBox="1"/>
          <p:nvPr/>
        </p:nvSpPr>
        <p:spPr>
          <a:xfrm>
            <a:off x="486393" y="333257"/>
            <a:ext cx="6288876" cy="407893"/>
          </a:xfrm>
          <a:prstGeom prst="rect">
            <a:avLst/>
          </a:prstGeom>
          <a:solidFill>
            <a:schemeClr val="bg1"/>
          </a:solidFill>
        </p:spPr>
        <p:txBody>
          <a:bodyPr vert="horz" wrap="square" lIns="0" tIns="0" rIns="0" bIns="0" rtlCol="0">
            <a:noAutofit/>
          </a:bodyPr>
          <a:lstStyle/>
          <a:p>
            <a:pPr marL="12700">
              <a:lnSpc>
                <a:spcPct val="100000"/>
              </a:lnSpc>
            </a:pPr>
            <a:r>
              <a:rPr lang="en-US" altLang="zh-CN" sz="2900" spc="-45" dirty="0">
                <a:solidFill>
                  <a:srgbClr val="002060"/>
                </a:solidFill>
                <a:latin typeface="方正兰亭大黑_GBK" panose="02000000000000000000" pitchFamily="2" charset="-122"/>
                <a:ea typeface="方正兰亭大黑_GBK" panose="02000000000000000000" pitchFamily="2" charset="-122"/>
              </a:rPr>
              <a:t>first-fit </a:t>
            </a:r>
            <a:r>
              <a:rPr lang="zh-CN" altLang="en-US" sz="2900" spc="-45" dirty="0">
                <a:solidFill>
                  <a:srgbClr val="002060"/>
                </a:solidFill>
                <a:latin typeface="方正兰亭大黑_GBK" panose="02000000000000000000" pitchFamily="2" charset="-122"/>
                <a:ea typeface="方正兰亭大黑_GBK" panose="02000000000000000000" pitchFamily="2" charset="-122"/>
              </a:rPr>
              <a:t>连续物理内存分配算法实现</a:t>
            </a:r>
          </a:p>
        </p:txBody>
      </p:sp>
      <p:sp>
        <p:nvSpPr>
          <p:cNvPr id="2" name="灯片编号占位符 1">
            <a:extLst>
              <a:ext uri="{FF2B5EF4-FFF2-40B4-BE49-F238E27FC236}">
                <a16:creationId xmlns:a16="http://schemas.microsoft.com/office/drawing/2014/main" id="{E8AE03F7-E009-4E56-8E3D-96EE21D90CDB}"/>
              </a:ext>
            </a:extLst>
          </p:cNvPr>
          <p:cNvSpPr>
            <a:spLocks noGrp="1"/>
          </p:cNvSpPr>
          <p:nvPr>
            <p:ph type="sldNum" sz="quarter" idx="12"/>
          </p:nvPr>
        </p:nvSpPr>
        <p:spPr/>
        <p:txBody>
          <a:bodyPr/>
          <a:lstStyle/>
          <a:p>
            <a:fld id="{7AED033B-92D4-4BDC-B583-2A893BC3C11A}" type="slidenum">
              <a:rPr lang="en-US" altLang="zh-CN" smtClean="0"/>
              <a:pPr/>
              <a:t>9</a:t>
            </a:fld>
            <a:endParaRPr lang="en-US" dirty="0"/>
          </a:p>
        </p:txBody>
      </p:sp>
      <p:sp>
        <p:nvSpPr>
          <p:cNvPr id="7" name="文本框 6">
            <a:extLst>
              <a:ext uri="{FF2B5EF4-FFF2-40B4-BE49-F238E27FC236}">
                <a16:creationId xmlns:a16="http://schemas.microsoft.com/office/drawing/2014/main" id="{60184E65-9DAE-5CC8-A53E-611DD4784AC6}"/>
              </a:ext>
            </a:extLst>
          </p:cNvPr>
          <p:cNvSpPr txBox="1"/>
          <p:nvPr/>
        </p:nvSpPr>
        <p:spPr>
          <a:xfrm>
            <a:off x="561633" y="1330471"/>
            <a:ext cx="8020734" cy="3046988"/>
          </a:xfrm>
          <a:prstGeom prst="rect">
            <a:avLst/>
          </a:prstGeom>
          <a:noFill/>
        </p:spPr>
        <p:txBody>
          <a:bodyPr wrap="square" rtlCol="0">
            <a:spAutoFit/>
          </a:bodyPr>
          <a:lstStyle/>
          <a:p>
            <a:r>
              <a:rPr lang="en-US" altLang="zh-CN" sz="2400" spc="-45" dirty="0">
                <a:latin typeface="微软雅黑" panose="020B0503020204020204" pitchFamily="34" charset="-122"/>
                <a:ea typeface="微软雅黑" panose="020B0503020204020204" pitchFamily="34" charset="-122"/>
                <a:cs typeface="Times New Roman" panose="02020603050405020304" pitchFamily="18" charset="0"/>
              </a:rPr>
              <a:t>first-fit</a:t>
            </a:r>
            <a:r>
              <a:rPr lang="zh-CN" altLang="en-US" sz="2400" spc="-45" dirty="0">
                <a:latin typeface="微软雅黑" panose="020B0503020204020204" pitchFamily="34" charset="-122"/>
                <a:ea typeface="微软雅黑" panose="020B0503020204020204" pitchFamily="34" charset="-122"/>
                <a:cs typeface="Times New Roman" panose="02020603050405020304" pitchFamily="18" charset="0"/>
              </a:rPr>
              <a:t>算法：检索空闲物理内存链表（由地址从低到高），找到第一个连续物理内存大于或等于请求分配大小的区域，分配对应的物理页。</a:t>
            </a:r>
            <a:endParaRPr lang="en-US" altLang="zh-CN" sz="2400" dirty="0">
              <a:latin typeface="微软雅黑" panose="020B0503020204020204" pitchFamily="34" charset="-122"/>
              <a:ea typeface="微软雅黑" panose="020B0503020204020204" pitchFamily="34" charset="-122"/>
            </a:endParaRPr>
          </a:p>
          <a:p>
            <a:endParaRPr lang="en-US" altLang="zh-CN" sz="2400" b="0" i="0" dirty="0">
              <a:effectLst/>
              <a:latin typeface="微软雅黑" panose="020B0503020204020204" pitchFamily="34" charset="-122"/>
              <a:ea typeface="微软雅黑" panose="020B0503020204020204" pitchFamily="34" charset="-122"/>
            </a:endParaRPr>
          </a:p>
          <a:p>
            <a:r>
              <a:rPr lang="zh-CN" altLang="en-US" sz="2400" b="0" i="0" dirty="0">
                <a:effectLst/>
                <a:latin typeface="微软雅黑" panose="020B0503020204020204" pitchFamily="34" charset="-122"/>
                <a:ea typeface="微软雅黑" panose="020B0503020204020204" pitchFamily="34" charset="-122"/>
              </a:rPr>
              <a:t>通过分析代码可知道，</a:t>
            </a:r>
            <a:r>
              <a:rPr lang="en-US" altLang="zh-CN" sz="2400" b="0" dirty="0">
                <a:solidFill>
                  <a:srgbClr val="000000"/>
                </a:solidFill>
                <a:effectLst/>
                <a:latin typeface="微软雅黑" panose="020B0503020204020204" pitchFamily="34" charset="-122"/>
                <a:ea typeface="微软雅黑" panose="020B0503020204020204" pitchFamily="34" charset="-122"/>
              </a:rPr>
              <a:t> </a:t>
            </a:r>
            <a:r>
              <a:rPr lang="en-US" altLang="zh-CN" sz="2400" b="0" dirty="0" err="1">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init_memmap</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err="1">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alloc_pages</a:t>
            </a:r>
            <a:r>
              <a:rPr lang="zh-CN" altLang="en-US" sz="2400"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等管理物理页都是调用了</a:t>
            </a:r>
            <a:r>
              <a:rPr lang="en-US" altLang="zh-CN" sz="2400" b="0" i="0" dirty="0" err="1">
                <a:effectLst/>
                <a:latin typeface="微软雅黑" panose="020B0503020204020204" pitchFamily="34" charset="-122"/>
                <a:ea typeface="微软雅黑" panose="020B0503020204020204" pitchFamily="34" charset="-122"/>
                <a:cs typeface="Times New Roman" panose="02020603050405020304" pitchFamily="18" charset="0"/>
              </a:rPr>
              <a:t>pmm_manager</a:t>
            </a:r>
            <a:r>
              <a:rPr lang="zh-CN" altLang="en-US" sz="2400" b="0" i="0" dirty="0">
                <a:effectLst/>
                <a:latin typeface="微软雅黑" panose="020B0503020204020204" pitchFamily="34" charset="-122"/>
                <a:ea typeface="微软雅黑" panose="020B0503020204020204" pitchFamily="34" charset="-122"/>
                <a:cs typeface="Times New Roman" panose="02020603050405020304" pitchFamily="18" charset="0"/>
              </a:rPr>
              <a:t>的成员函数，所以说</a:t>
            </a:r>
            <a:r>
              <a:rPr lang="en-US" altLang="zh-CN" sz="2400" b="0" i="0" dirty="0" err="1">
                <a:effectLst/>
                <a:latin typeface="微软雅黑" panose="020B0503020204020204" pitchFamily="34" charset="-122"/>
                <a:ea typeface="微软雅黑" panose="020B0503020204020204" pitchFamily="34" charset="-122"/>
                <a:cs typeface="Times New Roman" panose="02020603050405020304" pitchFamily="18" charset="0"/>
              </a:rPr>
              <a:t>pmm_manager</a:t>
            </a:r>
            <a:r>
              <a:rPr lang="zh-CN" altLang="en-US" sz="2400" dirty="0">
                <a:latin typeface="微软雅黑" panose="020B0503020204020204" pitchFamily="34" charset="-122"/>
                <a:ea typeface="微软雅黑" panose="020B0503020204020204" pitchFamily="34" charset="-122"/>
                <a:cs typeface="Times New Roman" panose="02020603050405020304" pitchFamily="18" charset="0"/>
              </a:rPr>
              <a:t>的成员函数需要通过根据上层函数中传递过来的参数来进行对应操作。</a:t>
            </a:r>
            <a:endParaRPr lang="en-US" altLang="zh-CN" sz="2400" b="0" dirty="0">
              <a:effectLst/>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 name="文本框 7">
            <a:extLst>
              <a:ext uri="{FF2B5EF4-FFF2-40B4-BE49-F238E27FC236}">
                <a16:creationId xmlns:a16="http://schemas.microsoft.com/office/drawing/2014/main" id="{6D2AC00A-7D81-2712-434B-BEB7BFCB8596}"/>
              </a:ext>
            </a:extLst>
          </p:cNvPr>
          <p:cNvSpPr txBox="1"/>
          <p:nvPr/>
        </p:nvSpPr>
        <p:spPr>
          <a:xfrm>
            <a:off x="793744" y="4788865"/>
            <a:ext cx="4572000" cy="1754326"/>
          </a:xfrm>
          <a:prstGeom prst="rect">
            <a:avLst/>
          </a:prstGeom>
          <a:noFill/>
        </p:spPr>
        <p:txBody>
          <a:bodyPr wrap="square">
            <a:spAutoFit/>
          </a:bodyPr>
          <a:lstStyle/>
          <a:p>
            <a:r>
              <a:rPr lang="en-US" altLang="zh-CN" b="0" dirty="0">
                <a:solidFill>
                  <a:srgbClr val="0000FF"/>
                </a:solidFill>
                <a:effectLst/>
                <a:latin typeface="Consolas" panose="020B0609020204030204" pitchFamily="49" charset="0"/>
              </a:rPr>
              <a:t>static</a:t>
            </a:r>
            <a:r>
              <a:rPr lang="en-US" altLang="zh-CN" b="0" dirty="0">
                <a:solidFill>
                  <a:srgbClr val="000000"/>
                </a:solidFill>
                <a:effectLst/>
                <a:latin typeface="Consolas" panose="020B0609020204030204" pitchFamily="49" charset="0"/>
              </a:rPr>
              <a:t> </a:t>
            </a:r>
            <a:r>
              <a:rPr lang="en-US" altLang="zh-CN" b="0" dirty="0">
                <a:solidFill>
                  <a:srgbClr val="0000FF"/>
                </a:solidFill>
                <a:effectLst/>
                <a:latin typeface="Consolas" panose="020B0609020204030204" pitchFamily="49" charset="0"/>
              </a:rPr>
              <a:t>void</a:t>
            </a:r>
            <a:endParaRPr lang="en-US" altLang="zh-CN" b="0" dirty="0">
              <a:solidFill>
                <a:srgbClr val="000000"/>
              </a:solidFill>
              <a:effectLst/>
              <a:latin typeface="Consolas" panose="020B0609020204030204" pitchFamily="49" charset="0"/>
            </a:endParaRPr>
          </a:p>
          <a:p>
            <a:r>
              <a:rPr lang="en-US" altLang="zh-CN" b="0" dirty="0" err="1">
                <a:solidFill>
                  <a:srgbClr val="795E26"/>
                </a:solidFill>
                <a:effectLst/>
                <a:latin typeface="Consolas" panose="020B0609020204030204" pitchFamily="49" charset="0"/>
              </a:rPr>
              <a:t>default_init</a:t>
            </a:r>
            <a:r>
              <a:rPr lang="en-US" altLang="zh-CN" b="0" dirty="0">
                <a:solidFill>
                  <a:srgbClr val="000000"/>
                </a:solidFill>
                <a:effectLst/>
                <a:latin typeface="Consolas" panose="020B0609020204030204" pitchFamily="49" charset="0"/>
              </a:rPr>
              <a:t>(</a:t>
            </a:r>
            <a:r>
              <a:rPr lang="en-US" altLang="zh-CN" b="0" dirty="0">
                <a:solidFill>
                  <a:srgbClr val="0000FF"/>
                </a:solidFill>
                <a:effectLst/>
                <a:latin typeface="Consolas" panose="020B0609020204030204" pitchFamily="49" charset="0"/>
              </a:rPr>
              <a:t>void</a:t>
            </a:r>
            <a:r>
              <a:rPr lang="en-US" altLang="zh-CN" b="0" dirty="0">
                <a:solidFill>
                  <a:srgbClr val="000000"/>
                </a:solidFill>
                <a:effectLst/>
                <a:latin typeface="Consolas" panose="020B0609020204030204" pitchFamily="49" charset="0"/>
              </a:rPr>
              <a:t>) {</a:t>
            </a:r>
          </a:p>
          <a:p>
            <a:r>
              <a:rPr lang="en-US" altLang="zh-CN" b="0" dirty="0">
                <a:solidFill>
                  <a:srgbClr val="000000"/>
                </a:solidFill>
                <a:effectLst/>
                <a:latin typeface="Consolas" panose="020B0609020204030204" pitchFamily="49" charset="0"/>
              </a:rPr>
              <a:t>    </a:t>
            </a:r>
            <a:r>
              <a:rPr lang="en-US" altLang="zh-CN" b="0" dirty="0" err="1">
                <a:solidFill>
                  <a:srgbClr val="795E26"/>
                </a:solidFill>
                <a:effectLst/>
                <a:latin typeface="Consolas" panose="020B0609020204030204" pitchFamily="49" charset="0"/>
              </a:rPr>
              <a:t>list_init</a:t>
            </a:r>
            <a:r>
              <a:rPr lang="en-US" altLang="zh-CN" b="0" dirty="0">
                <a:solidFill>
                  <a:srgbClr val="000000"/>
                </a:solidFill>
                <a:effectLst/>
                <a:latin typeface="Consolas" panose="020B0609020204030204" pitchFamily="49" charset="0"/>
              </a:rPr>
              <a:t>(&amp;</a:t>
            </a:r>
            <a:r>
              <a:rPr lang="en-US" altLang="zh-CN" b="0" dirty="0" err="1">
                <a:solidFill>
                  <a:srgbClr val="0000FF"/>
                </a:solidFill>
                <a:effectLst/>
                <a:latin typeface="Consolas" panose="020B0609020204030204" pitchFamily="49" charset="0"/>
              </a:rPr>
              <a:t>free_list</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    </a:t>
            </a:r>
            <a:r>
              <a:rPr lang="en-US" altLang="zh-CN" b="0" dirty="0" err="1">
                <a:solidFill>
                  <a:srgbClr val="0000FF"/>
                </a:solidFill>
                <a:effectLst/>
                <a:latin typeface="Consolas" panose="020B0609020204030204" pitchFamily="49" charset="0"/>
              </a:rPr>
              <a:t>nr_free</a:t>
            </a:r>
            <a:r>
              <a:rPr lang="en-US" altLang="zh-CN" b="0" dirty="0">
                <a:solidFill>
                  <a:srgbClr val="000000"/>
                </a:solidFill>
                <a:effectLst/>
                <a:latin typeface="Consolas" panose="020B0609020204030204" pitchFamily="49" charset="0"/>
              </a:rPr>
              <a:t> = </a:t>
            </a:r>
            <a:r>
              <a:rPr lang="en-US" altLang="zh-CN" b="0" dirty="0">
                <a:solidFill>
                  <a:srgbClr val="098658"/>
                </a:solidFill>
                <a:effectLst/>
                <a:latin typeface="Consolas" panose="020B0609020204030204" pitchFamily="49" charset="0"/>
              </a:rPr>
              <a:t>0</a:t>
            </a:r>
            <a:r>
              <a:rPr lang="en-US" altLang="zh-CN" b="0" dirty="0">
                <a:solidFill>
                  <a:srgbClr val="000000"/>
                </a:solidFill>
                <a:effectLst/>
                <a:latin typeface="Consolas" panose="020B0609020204030204" pitchFamily="49" charset="0"/>
              </a:rPr>
              <a:t>;</a:t>
            </a:r>
          </a:p>
          <a:p>
            <a:r>
              <a:rPr lang="en-US" altLang="zh-CN" b="0" dirty="0">
                <a:solidFill>
                  <a:srgbClr val="000000"/>
                </a:solidFill>
                <a:effectLst/>
                <a:latin typeface="Consolas" panose="020B0609020204030204" pitchFamily="49" charset="0"/>
              </a:rPr>
              <a:t>}</a:t>
            </a:r>
          </a:p>
          <a:p>
            <a:r>
              <a:rPr lang="zh-CN" altLang="en-US" dirty="0">
                <a:solidFill>
                  <a:srgbClr val="000000"/>
                </a:solidFill>
                <a:latin typeface="Consolas" panose="020B0609020204030204" pitchFamily="49" charset="0"/>
              </a:rPr>
              <a:t>初始化空闲链表和空闲页数量</a:t>
            </a:r>
            <a:endParaRPr lang="en-US" altLang="zh-CN" b="0" dirty="0">
              <a:solidFill>
                <a:srgbClr val="000000"/>
              </a:solidFill>
              <a:effectLst/>
              <a:latin typeface="Consolas" panose="020B0609020204030204" pitchFamily="49" charset="0"/>
            </a:endParaRPr>
          </a:p>
        </p:txBody>
      </p:sp>
      <p:grpSp>
        <p:nvGrpSpPr>
          <p:cNvPr id="14" name="组合 13">
            <a:extLst>
              <a:ext uri="{FF2B5EF4-FFF2-40B4-BE49-F238E27FC236}">
                <a16:creationId xmlns:a16="http://schemas.microsoft.com/office/drawing/2014/main" id="{F72A8CB0-6D13-99BE-7931-C413F1094414}"/>
              </a:ext>
            </a:extLst>
          </p:cNvPr>
          <p:cNvGrpSpPr/>
          <p:nvPr/>
        </p:nvGrpSpPr>
        <p:grpSpPr>
          <a:xfrm>
            <a:off x="6143048" y="5093854"/>
            <a:ext cx="1748621" cy="1212976"/>
            <a:chOff x="1357746" y="4969164"/>
            <a:chExt cx="1662014" cy="1746658"/>
          </a:xfrm>
        </p:grpSpPr>
        <p:sp>
          <p:nvSpPr>
            <p:cNvPr id="15" name="矩形 14">
              <a:extLst>
                <a:ext uri="{FF2B5EF4-FFF2-40B4-BE49-F238E27FC236}">
                  <a16:creationId xmlns:a16="http://schemas.microsoft.com/office/drawing/2014/main" id="{A2E29CB4-A239-F733-A9A6-D68C2D90C110}"/>
                </a:ext>
              </a:extLst>
            </p:cNvPr>
            <p:cNvSpPr/>
            <p:nvPr/>
          </p:nvSpPr>
          <p:spPr>
            <a:xfrm>
              <a:off x="1357746" y="496916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1850" dirty="0" err="1">
                  <a:solidFill>
                    <a:srgbClr val="002060"/>
                  </a:solidFill>
                  <a:latin typeface="方正兰亭大黑_GBK" panose="02010600030101010101" pitchFamily="2" charset="-122"/>
                  <a:ea typeface="方正兰亭大黑_GBK" panose="02010600030101010101" pitchFamily="2" charset="-122"/>
                </a:rPr>
                <a:t>free_list</a:t>
              </a:r>
              <a:endParaRPr lang="zh-CN" altLang="en-US" sz="1850" dirty="0">
                <a:solidFill>
                  <a:srgbClr val="002060"/>
                </a:solidFill>
                <a:latin typeface="方正兰亭大黑_GBK" panose="02010600030101010101" pitchFamily="2" charset="-122"/>
                <a:ea typeface="方正兰亭大黑_GBK" panose="02010600030101010101" pitchFamily="2" charset="-122"/>
              </a:endParaRPr>
            </a:p>
          </p:txBody>
        </p:sp>
        <p:sp>
          <p:nvSpPr>
            <p:cNvPr id="17" name="矩形 16">
              <a:extLst>
                <a:ext uri="{FF2B5EF4-FFF2-40B4-BE49-F238E27FC236}">
                  <a16:creationId xmlns:a16="http://schemas.microsoft.com/office/drawing/2014/main" id="{3D5DE5F4-8503-DF9A-EB20-4A675D7A7CF5}"/>
                </a:ext>
              </a:extLst>
            </p:cNvPr>
            <p:cNvSpPr/>
            <p:nvPr/>
          </p:nvSpPr>
          <p:spPr>
            <a:xfrm>
              <a:off x="1384924" y="6234504"/>
              <a:ext cx="1634836" cy="481318"/>
            </a:xfrm>
            <a:prstGeom prst="rect">
              <a:avLst/>
            </a:prstGeom>
            <a:solidFill>
              <a:schemeClr val="accent1">
                <a:lumMod val="40000"/>
                <a:lumOff val="60000"/>
              </a:schemeClr>
            </a:solidFill>
          </p:spPr>
          <p:txBody>
            <a:bodyPr wrap="square" lIns="0" tIns="0" rIns="0" bIns="0" rtlCol="0" anchor="ctr">
              <a:noAutofit/>
            </a:bodyPr>
            <a:lstStyle/>
            <a:p>
              <a:pPr algn="ctr"/>
              <a:r>
                <a:rPr lang="en-US" altLang="zh-CN" sz="2000" dirty="0" err="1">
                  <a:solidFill>
                    <a:srgbClr val="002060"/>
                  </a:solidFill>
                  <a:latin typeface="方正兰亭大黑_GBK" panose="02010600030101010101" pitchFamily="2" charset="-122"/>
                  <a:ea typeface="方正兰亭大黑_GBK" panose="02010600030101010101" pitchFamily="2" charset="-122"/>
                </a:rPr>
                <a:t>nr_free</a:t>
              </a:r>
              <a:r>
                <a:rPr lang="en-US" altLang="zh-CN" sz="2000" dirty="0">
                  <a:solidFill>
                    <a:srgbClr val="002060"/>
                  </a:solidFill>
                  <a:latin typeface="方正兰亭大黑_GBK" panose="02010600030101010101" pitchFamily="2" charset="-122"/>
                  <a:ea typeface="方正兰亭大黑_GBK" panose="02010600030101010101" pitchFamily="2" charset="-122"/>
                </a:rPr>
                <a:t>=0</a:t>
              </a:r>
              <a:endParaRPr lang="zh-CN" altLang="en-US" sz="2000" dirty="0">
                <a:solidFill>
                  <a:srgbClr val="002060"/>
                </a:solidFill>
                <a:latin typeface="方正兰亭大黑_GBK" panose="02010600030101010101" pitchFamily="2" charset="-122"/>
                <a:ea typeface="方正兰亭大黑_GBK" panose="02010600030101010101" pitchFamily="2" charset="-122"/>
              </a:endParaRPr>
            </a:p>
          </p:txBody>
        </p:sp>
      </p:grpSp>
      <p:cxnSp>
        <p:nvCxnSpPr>
          <p:cNvPr id="21" name="连接符: 曲线 20">
            <a:extLst>
              <a:ext uri="{FF2B5EF4-FFF2-40B4-BE49-F238E27FC236}">
                <a16:creationId xmlns:a16="http://schemas.microsoft.com/office/drawing/2014/main" id="{0D442D22-9753-0691-663B-3D779CCD9783}"/>
              </a:ext>
            </a:extLst>
          </p:cNvPr>
          <p:cNvCxnSpPr>
            <a:stCxn id="15" idx="3"/>
            <a:endCxn id="15" idx="1"/>
          </p:cNvCxnSpPr>
          <p:nvPr/>
        </p:nvCxnSpPr>
        <p:spPr>
          <a:xfrm flipH="1">
            <a:off x="6143048" y="5260981"/>
            <a:ext cx="1720027" cy="12700"/>
          </a:xfrm>
          <a:prstGeom prst="curvedConnector5">
            <a:avLst>
              <a:gd name="adj1" fmla="val -13290"/>
              <a:gd name="adj2" fmla="val 3115961"/>
              <a:gd name="adj3" fmla="val 11329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连接符: 曲线 23">
            <a:extLst>
              <a:ext uri="{FF2B5EF4-FFF2-40B4-BE49-F238E27FC236}">
                <a16:creationId xmlns:a16="http://schemas.microsoft.com/office/drawing/2014/main" id="{AFC1C711-A2B5-4A33-E026-ED62761DA000}"/>
              </a:ext>
            </a:extLst>
          </p:cNvPr>
          <p:cNvCxnSpPr>
            <a:stCxn id="15" idx="1"/>
            <a:endCxn id="15" idx="3"/>
          </p:cNvCxnSpPr>
          <p:nvPr/>
        </p:nvCxnSpPr>
        <p:spPr>
          <a:xfrm rot="10800000" flipH="1">
            <a:off x="6143047" y="5260981"/>
            <a:ext cx="1720027" cy="12700"/>
          </a:xfrm>
          <a:prstGeom prst="curvedConnector5">
            <a:avLst>
              <a:gd name="adj1" fmla="val -13290"/>
              <a:gd name="adj2" fmla="val 3115961"/>
              <a:gd name="adj3" fmla="val 11329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7266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c1ZmExNTM5MzdkNzZlM2Q3ODI4MTA4NWJmNGJiNzUifQ=="/>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Calibri Light"/>
        <a:ea typeface="方正兰亭大黑_GBK"/>
        <a:cs typeface=""/>
      </a:majorFont>
      <a:minorFont>
        <a:latin typeface="Calibri"/>
        <a:ea typeface="方正兰亭黑_GBK"/>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5E5E5"/>
        </a:solidFill>
      </a:spPr>
      <a:bodyPr wrap="square" lIns="0" tIns="0" rIns="0" bIns="0" rtlCol="0">
        <a:noAutofit/>
      </a:bodyPr>
      <a:lstStyle>
        <a:defPPr algn="l">
          <a:defRPr sz="1850" dirty="0">
            <a:solidFill>
              <a:srgbClr val="002060"/>
            </a:solidFill>
            <a:latin typeface="方正兰亭大黑_GBK" panose="02010600030101010101" pitchFamily="2" charset="-122"/>
            <a:ea typeface="方正兰亭大黑_GBK" panose="02010600030101010101" pitchFamily="2" charset="-122"/>
          </a:defRPr>
        </a:defPPr>
      </a:lst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6091</TotalTime>
  <Words>4124</Words>
  <Application>Microsoft Office PowerPoint</Application>
  <PresentationFormat>全屏显示(4:3)</PresentationFormat>
  <Paragraphs>411</Paragraphs>
  <Slides>28</Slides>
  <Notes>24</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28</vt:i4>
      </vt:variant>
    </vt:vector>
  </HeadingPairs>
  <TitlesOfParts>
    <vt:vector size="45" baseType="lpstr">
      <vt:lpstr>微软雅黑</vt:lpstr>
      <vt:lpstr>Wingdings</vt:lpstr>
      <vt:lpstr>Calibri</vt:lpstr>
      <vt:lpstr>Century Gothic</vt:lpstr>
      <vt:lpstr>Helvetica Neue</vt:lpstr>
      <vt:lpstr>Arial</vt:lpstr>
      <vt:lpstr>宋体</vt:lpstr>
      <vt:lpstr>方正兰亭黑_GBK</vt:lpstr>
      <vt:lpstr>方正兰亭粗黑简体</vt:lpstr>
      <vt:lpstr>Consolas</vt:lpstr>
      <vt:lpstr>方正兰亭大黑_GBK</vt:lpstr>
      <vt:lpstr>Calibri Light</vt:lpstr>
      <vt:lpstr>楷体_GB2312</vt:lpstr>
      <vt:lpstr>Times New Roman</vt:lpstr>
      <vt:lpstr>等线</vt:lpstr>
      <vt:lpstr>Roboto</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浩</dc:creator>
  <cp:lastModifiedBy>Ethan</cp:lastModifiedBy>
  <cp:revision>593</cp:revision>
  <dcterms:created xsi:type="dcterms:W3CDTF">2021-09-09T04:54:00Z</dcterms:created>
  <dcterms:modified xsi:type="dcterms:W3CDTF">2022-12-08T10:39:59Z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DB9D950004E34000BE598FE0E6E58038</vt:lpwstr>
  </property>
  <property fmtid="{D5CDD505-2E9C-101B-9397-08002B2CF9AE}" pid="3" name="KSOProductBuildVer">
    <vt:lpwstr>2052-11.1.0.12313</vt:lpwstr>
  </property>
</Properties>
</file>

<file path=docProps/thumbnail.jpeg>
</file>